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style3.xml" ContentType="application/vnd.ms-office.chartstyle+xml"/>
  <Override PartName="/ppt/charts/colors3.xml" ContentType="application/vnd.ms-office.chartcolorstyle+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style4.xml" ContentType="application/vnd.ms-office.chartstyle+xml"/>
  <Override PartName="/ppt/charts/colors4.xml" ContentType="application/vnd.ms-office.chartcolorstyle+xml"/>
  <Override PartName="/ppt/charts/chart17.xml" ContentType="application/vnd.openxmlformats-officedocument.drawingml.chart+xml"/>
  <Override PartName="/ppt/charts/chart18.xml" ContentType="application/vnd.openxmlformats-officedocument.drawingml.chart+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charts/chart22.xml" ContentType="application/vnd.openxmlformats-officedocument.drawingml.chart+xml"/>
  <Override PartName="/ppt/charts/style5.xml" ContentType="application/vnd.ms-office.chartstyle+xml"/>
  <Override PartName="/ppt/charts/colors5.xml" ContentType="application/vnd.ms-office.chartcolorstyle+xml"/>
  <Override PartName="/ppt/charts/chart23.xml" ContentType="application/vnd.openxmlformats-officedocument.drawingml.chart+xml"/>
  <Override PartName="/ppt/charts/chart24.xml" ContentType="application/vnd.openxmlformats-officedocument.drawingml.chart+xml"/>
  <Override PartName="/ppt/charts/style6.xml" ContentType="application/vnd.ms-office.chartstyle+xml"/>
  <Override PartName="/ppt/charts/colors6.xml" ContentType="application/vnd.ms-office.chartcolorstyle+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style7.xml" ContentType="application/vnd.ms-office.chartstyle+xml"/>
  <Override PartName="/ppt/charts/colors7.xml" ContentType="application/vnd.ms-office.chartcolorstyle+xml"/>
  <Override PartName="/ppt/charts/chart28.xml" ContentType="application/vnd.openxmlformats-officedocument.drawingml.chart+xml"/>
  <Override PartName="/ppt/charts/chart29.xml" ContentType="application/vnd.openxmlformats-officedocument.drawingml.chart+xml"/>
  <Override PartName="/ppt/charts/chart30.xml" ContentType="application/vnd.openxmlformats-officedocument.drawingml.chart+xml"/>
  <Override PartName="/ppt/charts/style8.xml" ContentType="application/vnd.ms-office.chartstyle+xml"/>
  <Override PartName="/ppt/charts/colors8.xml" ContentType="application/vnd.ms-office.chartcolorstyle+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charts/style9.xml" ContentType="application/vnd.ms-office.chartstyle+xml"/>
  <Override PartName="/ppt/charts/colors9.xml" ContentType="application/vnd.ms-office.chartcolorstyl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43.xml" ContentType="application/vnd.openxmlformats-officedocument.drawingml.chart+xml"/>
  <Override PartName="/ppt/charts/chart44.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45.xml" ContentType="application/vnd.openxmlformats-officedocument.drawingml.chart+xml"/>
  <Override PartName="/ppt/charts/chart46.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47.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48.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chart52.xml" ContentType="application/vnd.openxmlformats-officedocument.drawingml.chart+xml"/>
  <Override PartName="/ppt/charts/chart53.xml" ContentType="application/vnd.openxmlformats-officedocument.drawingml.chart+xml"/>
  <Override PartName="/ppt/charts/chart54.xml" ContentType="application/vnd.openxmlformats-officedocument.drawingml.chart+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charts/chart58.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59.xml" ContentType="application/vnd.openxmlformats-officedocument.drawingml.chart+xml"/>
  <Override PartName="/ppt/charts/chart60.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61.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62.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63.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64.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65.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66.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67.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68.xml" ContentType="application/vnd.openxmlformats-officedocument.drawingml.chart+xml"/>
  <Override PartName="/ppt/charts/chart69.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70.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71.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72.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73.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74.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75.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76.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77.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78.xml" ContentType="application/vnd.openxmlformats-officedocument.drawingml.chart+xml"/>
  <Override PartName="/ppt/charts/chart79.xml" ContentType="application/vnd.openxmlformats-officedocument.drawingml.chart+xml"/>
  <Override PartName="/ppt/charts/chart80.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81.xml" ContentType="application/vnd.openxmlformats-officedocument.drawingml.chart+xml"/>
  <Override PartName="/ppt/charts/chart82.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83.xml" ContentType="application/vnd.openxmlformats-officedocument.drawingml.chart+xml"/>
  <Override PartName="/ppt/charts/chart84.xml" ContentType="application/vnd.openxmlformats-officedocument.drawingml.chart+xml"/>
  <Override PartName="/ppt/notesSlides/notesSlide14.xml" ContentType="application/vnd.openxmlformats-officedocument.presentationml.notesSlide+xml"/>
  <Override PartName="/ppt/charts/chart85.xml" ContentType="application/vnd.openxmlformats-officedocument.drawingml.chart+xml"/>
  <Override PartName="/ppt/charts/chart86.xml" ContentType="application/vnd.openxmlformats-officedocument.drawingml.chart+xml"/>
  <Override PartName="/ppt/notesSlides/notesSlide15.xml" ContentType="application/vnd.openxmlformats-officedocument.presentationml.notesSlide+xml"/>
  <Override PartName="/ppt/charts/chart87.xml" ContentType="application/vnd.openxmlformats-officedocument.drawingml.chart+xml"/>
  <Override PartName="/ppt/charts/chart88.xml" ContentType="application/vnd.openxmlformats-officedocument.drawingml.chart+xml"/>
  <Override PartName="/ppt/notesSlides/notesSlide16.xml" ContentType="application/vnd.openxmlformats-officedocument.presentationml.notesSlide+xml"/>
  <Override PartName="/ppt/charts/chart89.xml" ContentType="application/vnd.openxmlformats-officedocument.drawingml.chart+xml"/>
  <Override PartName="/ppt/notesSlides/notesSlide17.xml" ContentType="application/vnd.openxmlformats-officedocument.presentationml.notesSlide+xml"/>
  <Override PartName="/ppt/charts/chart90.xml" ContentType="application/vnd.openxmlformats-officedocument.drawingml.chart+xml"/>
  <Override PartName="/ppt/charts/chart91.xml" ContentType="application/vnd.openxmlformats-officedocument.drawingml.chart+xml"/>
  <Override PartName="/ppt/notesSlides/notesSlide18.xml" ContentType="application/vnd.openxmlformats-officedocument.presentationml.notesSlide+xml"/>
  <Override PartName="/ppt/charts/chart92.xml" ContentType="application/vnd.openxmlformats-officedocument.drawingml.chart+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93.xml" ContentType="application/vnd.openxmlformats-officedocument.drawingml.chart+xml"/>
  <Override PartName="/ppt/notesSlides/notesSlide21.xml" ContentType="application/vnd.openxmlformats-officedocument.presentationml.notesSlide+xml"/>
  <Override PartName="/ppt/charts/chart94.xml" ContentType="application/vnd.openxmlformats-officedocument.drawingml.chart+xml"/>
  <Override PartName="/ppt/notesSlides/notesSlide22.xml" ContentType="application/vnd.openxmlformats-officedocument.presentationml.notesSlide+xml"/>
  <Override PartName="/ppt/charts/chart95.xml" ContentType="application/vnd.openxmlformats-officedocument.drawingml.chart+xml"/>
  <Override PartName="/ppt/charts/chart96.xml" ContentType="application/vnd.openxmlformats-officedocument.drawingml.chart+xml"/>
  <Override PartName="/ppt/notesSlides/notesSlide23.xml" ContentType="application/vnd.openxmlformats-officedocument.presentationml.notesSlide+xml"/>
  <Override PartName="/ppt/charts/chart97.xml" ContentType="application/vnd.openxmlformats-officedocument.drawingml.chart+xml"/>
  <Override PartName="/ppt/charts/chart98.xml" ContentType="application/vnd.openxmlformats-officedocument.drawingml.chart+xml"/>
  <Override PartName="/ppt/notesSlides/notesSlide24.xml" ContentType="application/vnd.openxmlformats-officedocument.presentationml.notesSlide+xml"/>
  <Override PartName="/ppt/charts/chart99.xml" ContentType="application/vnd.openxmlformats-officedocument.drawingml.chart+xml"/>
  <Override PartName="/ppt/notesSlides/notesSlide25.xml" ContentType="application/vnd.openxmlformats-officedocument.presentationml.notesSlide+xml"/>
  <Override PartName="/ppt/charts/chart100.xml" ContentType="application/vnd.openxmlformats-officedocument.drawingml.chart+xml"/>
  <Override PartName="/ppt/charts/chart101.xml" ContentType="application/vnd.openxmlformats-officedocument.drawingml.chart+xml"/>
  <Override PartName="/ppt/notesSlides/notesSlide26.xml" ContentType="application/vnd.openxmlformats-officedocument.presentationml.notesSlide+xml"/>
  <Override PartName="/ppt/charts/chart102.xml" ContentType="application/vnd.openxmlformats-officedocument.drawingml.chart+xml"/>
  <Override PartName="/ppt/notesSlides/notesSlide27.xml" ContentType="application/vnd.openxmlformats-officedocument.presentationml.notesSlide+xml"/>
  <Override PartName="/ppt/charts/chart103.xml" ContentType="application/vnd.openxmlformats-officedocument.drawingml.chart+xml"/>
  <Override PartName="/ppt/notesSlides/notesSlide28.xml" ContentType="application/vnd.openxmlformats-officedocument.presentationml.notesSlide+xml"/>
  <Override PartName="/ppt/charts/chart104.xml" ContentType="application/vnd.openxmlformats-officedocument.drawingml.chart+xml"/>
  <Override PartName="/ppt/charts/chart105.xml" ContentType="application/vnd.openxmlformats-officedocument.drawingml.chart+xml"/>
  <Override PartName="/ppt/charts/chart106.xml" ContentType="application/vnd.openxmlformats-officedocument.drawingml.chart+xml"/>
  <Override PartName="/ppt/charts/chart107.xml" ContentType="application/vnd.openxmlformats-officedocument.drawingml.chart+xml"/>
  <Override PartName="/ppt/charts/chart108.xml" ContentType="application/vnd.openxmlformats-officedocument.drawingml.chart+xml"/>
  <Override PartName="/ppt/charts/chart109.xml" ContentType="application/vnd.openxmlformats-officedocument.drawingml.chart+xml"/>
  <Override PartName="/ppt/charts/chart110.xml" ContentType="application/vnd.openxmlformats-officedocument.drawingml.chart+xml"/>
  <Override PartName="/ppt/charts/chart111.xml" ContentType="application/vnd.openxmlformats-officedocument.drawingml.chart+xml"/>
  <Override PartName="/ppt/charts/chart112.xml" ContentType="application/vnd.openxmlformats-officedocument.drawingml.chart+xml"/>
  <Override PartName="/ppt/charts/chart113.xml" ContentType="application/vnd.openxmlformats-officedocument.drawingml.chart+xml"/>
  <Override PartName="/ppt/charts/chart114.xml" ContentType="application/vnd.openxmlformats-officedocument.drawingml.chart+xml"/>
  <Override PartName="/ppt/charts/chart115.xml" ContentType="application/vnd.openxmlformats-officedocument.drawingml.chart+xml"/>
  <Override PartName="/ppt/charts/chart116.xml" ContentType="application/vnd.openxmlformats-officedocument.drawingml.chart+xml"/>
  <Override PartName="/ppt/charts/chart117.xml" ContentType="application/vnd.openxmlformats-officedocument.drawingml.chart+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76" r:id="rId5"/>
  </p:sldMasterIdLst>
  <p:notesMasterIdLst>
    <p:notesMasterId r:id="rId128"/>
  </p:notesMasterIdLst>
  <p:handoutMasterIdLst>
    <p:handoutMasterId r:id="rId129"/>
  </p:handoutMasterIdLst>
  <p:sldIdLst>
    <p:sldId id="1582" r:id="rId6"/>
    <p:sldId id="1583" r:id="rId7"/>
    <p:sldId id="1614" r:id="rId8"/>
    <p:sldId id="1623" r:id="rId9"/>
    <p:sldId id="2093" r:id="rId10"/>
    <p:sldId id="1624" r:id="rId11"/>
    <p:sldId id="1625" r:id="rId12"/>
    <p:sldId id="1971" r:id="rId13"/>
    <p:sldId id="1974" r:id="rId14"/>
    <p:sldId id="1686" r:id="rId15"/>
    <p:sldId id="1976" r:id="rId16"/>
    <p:sldId id="1977" r:id="rId17"/>
    <p:sldId id="1620" r:id="rId18"/>
    <p:sldId id="1979" r:id="rId19"/>
    <p:sldId id="1981" r:id="rId20"/>
    <p:sldId id="2115" r:id="rId21"/>
    <p:sldId id="1984" r:id="rId22"/>
    <p:sldId id="2116" r:id="rId23"/>
    <p:sldId id="2117" r:id="rId24"/>
    <p:sldId id="1988" r:id="rId25"/>
    <p:sldId id="2118" r:id="rId26"/>
    <p:sldId id="2119" r:id="rId27"/>
    <p:sldId id="1992" r:id="rId28"/>
    <p:sldId id="2120" r:id="rId29"/>
    <p:sldId id="2121" r:id="rId30"/>
    <p:sldId id="1996" r:id="rId31"/>
    <p:sldId id="2123" r:id="rId32"/>
    <p:sldId id="1999" r:id="rId33"/>
    <p:sldId id="2122" r:id="rId34"/>
    <p:sldId id="2002" r:id="rId35"/>
    <p:sldId id="2125" r:id="rId36"/>
    <p:sldId id="2005" r:id="rId37"/>
    <p:sldId id="2124" r:id="rId38"/>
    <p:sldId id="2126" r:id="rId39"/>
    <p:sldId id="2009" r:id="rId40"/>
    <p:sldId id="2129" r:id="rId41"/>
    <p:sldId id="2012" r:id="rId42"/>
    <p:sldId id="2128" r:id="rId43"/>
    <p:sldId id="2016" r:id="rId44"/>
    <p:sldId id="2130" r:id="rId45"/>
    <p:sldId id="2018" r:id="rId46"/>
    <p:sldId id="2131" r:id="rId47"/>
    <p:sldId id="2020" r:id="rId48"/>
    <p:sldId id="2150" r:id="rId49"/>
    <p:sldId id="2149" r:id="rId50"/>
    <p:sldId id="2159" r:id="rId51"/>
    <p:sldId id="2135" r:id="rId52"/>
    <p:sldId id="2136" r:id="rId53"/>
    <p:sldId id="2151" r:id="rId54"/>
    <p:sldId id="2137" r:id="rId55"/>
    <p:sldId id="2132" r:id="rId56"/>
    <p:sldId id="2152" r:id="rId57"/>
    <p:sldId id="2138" r:id="rId58"/>
    <p:sldId id="2139" r:id="rId59"/>
    <p:sldId id="2153" r:id="rId60"/>
    <p:sldId id="2140" r:id="rId61"/>
    <p:sldId id="2154" r:id="rId62"/>
    <p:sldId id="2141" r:id="rId63"/>
    <p:sldId id="2155" r:id="rId64"/>
    <p:sldId id="2142" r:id="rId65"/>
    <p:sldId id="2156" r:id="rId66"/>
    <p:sldId id="2143" r:id="rId67"/>
    <p:sldId id="2144" r:id="rId68"/>
    <p:sldId id="2157" r:id="rId69"/>
    <p:sldId id="2145" r:id="rId70"/>
    <p:sldId id="2160" r:id="rId71"/>
    <p:sldId id="2146" r:id="rId72"/>
    <p:sldId id="2161" r:id="rId73"/>
    <p:sldId id="2147" r:id="rId74"/>
    <p:sldId id="2158" r:id="rId75"/>
    <p:sldId id="2148" r:id="rId76"/>
    <p:sldId id="1616" r:id="rId77"/>
    <p:sldId id="1817" r:id="rId78"/>
    <p:sldId id="2051" r:id="rId79"/>
    <p:sldId id="1921" r:id="rId80"/>
    <p:sldId id="1923" r:id="rId81"/>
    <p:sldId id="1924" r:id="rId82"/>
    <p:sldId id="1969" r:id="rId83"/>
    <p:sldId id="1925" r:id="rId84"/>
    <p:sldId id="1970" r:id="rId85"/>
    <p:sldId id="1926" r:id="rId86"/>
    <p:sldId id="1940" r:id="rId87"/>
    <p:sldId id="2162" r:id="rId88"/>
    <p:sldId id="1930" r:id="rId89"/>
    <p:sldId id="1932" r:id="rId90"/>
    <p:sldId id="1933" r:id="rId91"/>
    <p:sldId id="1935" r:id="rId92"/>
    <p:sldId id="1936" r:id="rId93"/>
    <p:sldId id="1937" r:id="rId94"/>
    <p:sldId id="1938" r:id="rId95"/>
    <p:sldId id="1955" r:id="rId96"/>
    <p:sldId id="2165" r:id="rId97"/>
    <p:sldId id="2166" r:id="rId98"/>
    <p:sldId id="2167" r:id="rId99"/>
    <p:sldId id="2168" r:id="rId100"/>
    <p:sldId id="2169" r:id="rId101"/>
    <p:sldId id="2170" r:id="rId102"/>
    <p:sldId id="2171" r:id="rId103"/>
    <p:sldId id="2172" r:id="rId104"/>
    <p:sldId id="2173" r:id="rId105"/>
    <p:sldId id="2174" r:id="rId106"/>
    <p:sldId id="2175" r:id="rId107"/>
    <p:sldId id="2176" r:id="rId108"/>
    <p:sldId id="2177" r:id="rId109"/>
    <p:sldId id="2178" r:id="rId110"/>
    <p:sldId id="2179" r:id="rId111"/>
    <p:sldId id="1617" r:id="rId112"/>
    <p:sldId id="2085" r:id="rId113"/>
    <p:sldId id="1820" r:id="rId114"/>
    <p:sldId id="1618" r:id="rId115"/>
    <p:sldId id="1821" r:id="rId116"/>
    <p:sldId id="1819" r:id="rId117"/>
    <p:sldId id="1822" r:id="rId118"/>
    <p:sldId id="1696" r:id="rId119"/>
    <p:sldId id="2086" r:id="rId120"/>
    <p:sldId id="2087" r:id="rId121"/>
    <p:sldId id="2088" r:id="rId122"/>
    <p:sldId id="2089" r:id="rId123"/>
    <p:sldId id="2090" r:id="rId124"/>
    <p:sldId id="2091" r:id="rId125"/>
    <p:sldId id="2092" r:id="rId126"/>
    <p:sldId id="1619" r:id="rId1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63" userDrawn="1">
          <p15:clr>
            <a:srgbClr val="A4A3A4"/>
          </p15:clr>
        </p15:guide>
        <p15:guide id="2" pos="3863" userDrawn="1">
          <p15:clr>
            <a:srgbClr val="A4A3A4"/>
          </p15:clr>
        </p15:guide>
        <p15:guide id="3" orient="horz" pos="159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82B4108-A690-A476-9C8F-5B656B060D58}" name="Chrysa Lamprinakou" initials="CL" userId="S::Chrysa.Lamprinakou@surveycoordination.com::97b82b60-cfd2-465d-8b47-cc1dacd4761a" providerId="AD"/>
  <p188:author id="{8170C40A-23C2-FF4A-8194-816556B769E4}" name="Collins, Nicola" initials="NC" userId="S::Nicola.Collins@cqc.org.uk::f3bf8cb9-0e06-460e-81d8-cf19b1588764" providerId="AD"/>
  <p188:author id="{62855C30-F27B-4AF1-A4D5-31913ABB42B5}" name="Anca Postolache" initials="AP" userId="S::Anca.Postolache@surveycoordination.com::071090b0-dd8b-4af8-b568-9362f129f62d" providerId="AD"/>
  <p188:author id="{C289B148-69CD-F408-ABD0-570112907BB6}" name="Nicola Lawson" initials="NL" userId="S::Nicola.Lawson@cqc.org.uk::54ea8d3a-df9c-4289-9af4-54e9202d4ea8" providerId="AD"/>
  <p188:author id="{175DE54D-B071-8829-1CBE-DDE26626C8D9}" name="James, Alice" initials="AJ" userId="S::alice.james@cqc.org.uk::957c40c3-74fc-4387-b314-23310550a198" providerId="AD"/>
  <p188:author id="{F5254F77-C5AC-F9CB-37B0-EE61F29EF697}" name="Chris Laws" initials="CL" userId="S::Chris.Laws@surveycoordination.com::661b02b2-841c-4d08-a2de-8ae9f1c1cadb" providerId="AD"/>
  <p188:author id="{CACFB889-A907-AAC1-EA10-354E61830DD7}" name="Rupert Brice" initials="RB" userId="S::Rupert.Brice@pickereurope.ac.uk::e7b4ee25-0084-428a-9820-8e2985d3ec0b" providerId="AD"/>
  <p188:author id="{7CFC89B4-3A9B-05AB-D220-C94366093B4F}" name="Amie Hamilton" initials="AH" userId="S::Amie.Hamilton@surveycoordination.com::d2ce4700-4af4-42b5-9fdc-06dee3745fd4" providerId="AD"/>
  <p188:author id="{7D1558C9-17A0-AB6C-296F-01B201B7A63D}" name="Samantha Wakes" initials="SW" userId="S::samantha.wakes@cqc.org.uk::eb4a554e-97b5-4674-af3c-6a9170a6385b" providerId="AD"/>
  <p188:author id="{8A44CAE5-AFAC-B2C6-45F5-DE2AC52CE724}" name="Samantha Guymer" initials="" userId="S::samantha.guymer@surveycoordination.com::a72ea3af-22a1-4fd9-b055-c7f2801cb0b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Tara Poole" initials="TP" lastIdx="66" clrIdx="6">
    <p:extLst>
      <p:ext uri="{19B8F6BF-5375-455C-9EA6-DF929625EA0E}">
        <p15:presenceInfo xmlns:p15="http://schemas.microsoft.com/office/powerpoint/2012/main" userId="S::tara.poole@PickerEurope.ac.uk::ac9b7777-45cb-4d6a-84eb-17c196d9da78" providerId="AD"/>
      </p:ext>
    </p:extLst>
  </p:cmAuthor>
  <p:cmAuthor id="1" name="Laura Tuhou" initials="LT" lastIdx="87" clrIdx="0">
    <p:extLst>
      <p:ext uri="{19B8F6BF-5375-455C-9EA6-DF929625EA0E}">
        <p15:presenceInfo xmlns:p15="http://schemas.microsoft.com/office/powerpoint/2012/main" userId="S::Laura.Tuhou@ipsos.com::94f23cdc-b8ee-45bd-9d0f-7cfa9897fefa" providerId="AD"/>
      </p:ext>
    </p:extLst>
  </p:cmAuthor>
  <p:cmAuthor id="8" name="Caroline Killpack" initials="CK" lastIdx="20" clrIdx="7">
    <p:extLst>
      <p:ext uri="{19B8F6BF-5375-455C-9EA6-DF929625EA0E}">
        <p15:presenceInfo xmlns:p15="http://schemas.microsoft.com/office/powerpoint/2012/main" userId="S-1-5-21-2891863288-2859082394-63186017-3660" providerId="AD"/>
      </p:ext>
    </p:extLst>
  </p:cmAuthor>
  <p:cmAuthor id="2" name="Joanna Barry" initials="JB" lastIdx="269" clrIdx="1">
    <p:extLst>
      <p:ext uri="{19B8F6BF-5375-455C-9EA6-DF929625EA0E}">
        <p15:presenceInfo xmlns:p15="http://schemas.microsoft.com/office/powerpoint/2012/main" userId="S::Joanna.Barry@ipsos.com::29a8d5d1-a248-4d0f-aede-8a2f1cb75251" providerId="AD"/>
      </p:ext>
    </p:extLst>
  </p:cmAuthor>
  <p:cmAuthor id="9" name="James Kramer" initials="JK" lastIdx="16" clrIdx="8">
    <p:extLst>
      <p:ext uri="{19B8F6BF-5375-455C-9EA6-DF929625EA0E}">
        <p15:presenceInfo xmlns:p15="http://schemas.microsoft.com/office/powerpoint/2012/main" userId="S::james.kramer@surveycoordination.com::59522821-30a9-4f92-a075-7e231f89b5b8"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10" name="Samantha Guymer" initials="SG" lastIdx="13" clrIdx="9">
    <p:extLst>
      <p:ext uri="{19B8F6BF-5375-455C-9EA6-DF929625EA0E}">
        <p15:presenceInfo xmlns:p15="http://schemas.microsoft.com/office/powerpoint/2012/main" userId="S-1-5-21-2891863288-2859082394-63186017-6626"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11" name="Collins, Nicola" initials="CN" lastIdx="4" clrIdx="10">
    <p:extLst>
      <p:ext uri="{19B8F6BF-5375-455C-9EA6-DF929625EA0E}">
        <p15:presenceInfo xmlns:p15="http://schemas.microsoft.com/office/powerpoint/2012/main" userId="S::Nicola.Collins@cqc.org.uk::f3bf8cb9-0e06-460e-81d8-cf19b1588764" providerId="AD"/>
      </p:ext>
    </p:extLst>
  </p:cmAuthor>
  <p:cmAuthor id="5" name="Sutherland, Christopher" initials="SC" lastIdx="50" clrIdx="4">
    <p:extLst>
      <p:ext uri="{19B8F6BF-5375-455C-9EA6-DF929625EA0E}">
        <p15:presenceInfo xmlns:p15="http://schemas.microsoft.com/office/powerpoint/2012/main" userId="S::Christopher.Sutherland@cqc.org.uk::b8d51e68-209d-4de1-a1f4-35fbc8ca853b" providerId="AD"/>
      </p:ext>
    </p:extLst>
  </p:cmAuthor>
  <p:cmAuthor id="12" name="Peter Stewart-Sandeman" initials="PSS" lastIdx="1" clrIdx="11">
    <p:extLst>
      <p:ext uri="{19B8F6BF-5375-455C-9EA6-DF929625EA0E}">
        <p15:presenceInfo xmlns:p15="http://schemas.microsoft.com/office/powerpoint/2012/main" userId="S-1-5-21-2891863288-2859082394-63186017-5930" providerId="AD"/>
      </p:ext>
    </p:extLst>
  </p:cmAuthor>
  <p:cmAuthor id="6" name="Emily Boxell" initials="EB" lastIdx="9" clrIdx="5">
    <p:extLst>
      <p:ext uri="{19B8F6BF-5375-455C-9EA6-DF929625EA0E}">
        <p15:presenceInfo xmlns:p15="http://schemas.microsoft.com/office/powerpoint/2012/main" userId="S::emily.boxell@surveycoordination.com::4185b05d-8fe4-47d6-ab37-d8340623909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D276A"/>
    <a:srgbClr val="FFFFFF"/>
    <a:srgbClr val="6B2768"/>
    <a:srgbClr val="D9D9D9"/>
    <a:srgbClr val="756382"/>
    <a:srgbClr val="746280"/>
    <a:srgbClr val="2F469C"/>
    <a:srgbClr val="EDEDED"/>
    <a:srgbClr val="000000"/>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94673" autoAdjust="0"/>
  </p:normalViewPr>
  <p:slideViewPr>
    <p:cSldViewPr snapToGrid="0">
      <p:cViewPr varScale="1">
        <p:scale>
          <a:sx n="87" d="100"/>
          <a:sy n="87" d="100"/>
        </p:scale>
        <p:origin x="422" y="67"/>
      </p:cViewPr>
      <p:guideLst>
        <p:guide orient="horz" pos="663"/>
        <p:guide pos="3863"/>
        <p:guide orient="horz" pos="1593"/>
      </p:guideLst>
    </p:cSldViewPr>
  </p:slideViewPr>
  <p:outlineViewPr>
    <p:cViewPr>
      <p:scale>
        <a:sx n="33" d="100"/>
        <a:sy n="33" d="100"/>
      </p:scale>
      <p:origin x="0" y="-8118"/>
    </p:cViewPr>
  </p:outlineViewPr>
  <p:notesTextViewPr>
    <p:cViewPr>
      <p:scale>
        <a:sx n="3" d="2"/>
        <a:sy n="3" d="2"/>
      </p:scale>
      <p:origin x="0" y="0"/>
    </p:cViewPr>
  </p:notesTextViewPr>
  <p:sorterViewPr>
    <p:cViewPr>
      <p:scale>
        <a:sx n="100" d="100"/>
        <a:sy n="10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notesMaster" Target="notesMasters/notesMaster1.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tableStyles" Target="tableStyles.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handoutMaster" Target="handoutMasters/handoutMaster1.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commentAuthors" Target="commentAuthors.xml"/><Relationship Id="rId135" Type="http://schemas.microsoft.com/office/2018/10/relationships/authors" Target="authors.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presProps" Target="presProps.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viewProps" Target="viewProps.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theme" Target="theme/theme1.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image" Target="../media/image15.png"/></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3.xml"/><Relationship Id="rId1" Type="http://schemas.microsoft.com/office/2011/relationships/chartStyle" Target="style3.xml"/></Relationships>
</file>

<file path=ppt/charts/_rels/chart100.xml.rels><?xml version="1.0" encoding="UTF-8" standalone="yes"?>
<Relationships xmlns="http://schemas.openxmlformats.org/package/2006/relationships"><Relationship Id="rId1" Type="http://schemas.openxmlformats.org/officeDocument/2006/relationships/package" Target="../embeddings/Microsoft_Excel_Worksheet99.xlsx"/></Relationships>
</file>

<file path=ppt/charts/_rels/chart101.xml.rels><?xml version="1.0" encoding="UTF-8" standalone="yes"?>
<Relationships xmlns="http://schemas.openxmlformats.org/package/2006/relationships"><Relationship Id="rId1" Type="http://schemas.openxmlformats.org/officeDocument/2006/relationships/package" Target="../embeddings/Microsoft_Excel_Worksheet100.xlsx"/></Relationships>
</file>

<file path=ppt/charts/_rels/chart102.xml.rels><?xml version="1.0" encoding="UTF-8" standalone="yes"?>
<Relationships xmlns="http://schemas.openxmlformats.org/package/2006/relationships"><Relationship Id="rId1" Type="http://schemas.openxmlformats.org/officeDocument/2006/relationships/package" Target="../embeddings/Microsoft_Excel_Worksheet101.xlsx"/></Relationships>
</file>

<file path=ppt/charts/_rels/chart103.xml.rels><?xml version="1.0" encoding="UTF-8" standalone="yes"?>
<Relationships xmlns="http://schemas.openxmlformats.org/package/2006/relationships"><Relationship Id="rId1" Type="http://schemas.openxmlformats.org/officeDocument/2006/relationships/package" Target="../embeddings/Microsoft_Excel_Worksheet102.xlsx"/></Relationships>
</file>

<file path=ppt/charts/_rels/chart104.xml.rels><?xml version="1.0" encoding="UTF-8" standalone="yes"?>
<Relationships xmlns="http://schemas.openxmlformats.org/package/2006/relationships"><Relationship Id="rId1" Type="http://schemas.openxmlformats.org/officeDocument/2006/relationships/package" Target="../embeddings/Microsoft_Excel_Worksheet103.xlsx"/></Relationships>
</file>

<file path=ppt/charts/_rels/chart105.xml.rels><?xml version="1.0" encoding="UTF-8" standalone="yes"?>
<Relationships xmlns="http://schemas.openxmlformats.org/package/2006/relationships"><Relationship Id="rId1" Type="http://schemas.openxmlformats.org/officeDocument/2006/relationships/package" Target="../embeddings/Microsoft_Excel_Worksheet104.xlsx"/></Relationships>
</file>

<file path=ppt/charts/_rels/chart106.xml.rels><?xml version="1.0" encoding="UTF-8" standalone="yes"?>
<Relationships xmlns="http://schemas.openxmlformats.org/package/2006/relationships"><Relationship Id="rId1" Type="http://schemas.openxmlformats.org/officeDocument/2006/relationships/package" Target="../embeddings/Microsoft_Excel_Worksheet105.xlsx"/></Relationships>
</file>

<file path=ppt/charts/_rels/chart107.xml.rels><?xml version="1.0" encoding="UTF-8" standalone="yes"?>
<Relationships xmlns="http://schemas.openxmlformats.org/package/2006/relationships"><Relationship Id="rId1" Type="http://schemas.openxmlformats.org/officeDocument/2006/relationships/package" Target="../embeddings/Microsoft_Excel_Worksheet106.xlsx"/></Relationships>
</file>

<file path=ppt/charts/_rels/chart108.xml.rels><?xml version="1.0" encoding="UTF-8" standalone="yes"?>
<Relationships xmlns="http://schemas.openxmlformats.org/package/2006/relationships"><Relationship Id="rId1" Type="http://schemas.openxmlformats.org/officeDocument/2006/relationships/package" Target="../embeddings/Microsoft_Excel_Worksheet107.xlsx"/></Relationships>
</file>

<file path=ppt/charts/_rels/chart109.xml.rels><?xml version="1.0" encoding="UTF-8" standalone="yes"?>
<Relationships xmlns="http://schemas.openxmlformats.org/package/2006/relationships"><Relationship Id="rId1" Type="http://schemas.openxmlformats.org/officeDocument/2006/relationships/package" Target="../embeddings/Microsoft_Excel_Worksheet108.xlsx"/></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image" Target="../media/image15.png"/></Relationships>
</file>

<file path=ppt/charts/_rels/chart110.xml.rels><?xml version="1.0" encoding="UTF-8" standalone="yes"?>
<Relationships xmlns="http://schemas.openxmlformats.org/package/2006/relationships"><Relationship Id="rId1" Type="http://schemas.openxmlformats.org/officeDocument/2006/relationships/package" Target="../embeddings/Microsoft_Excel_Worksheet109.xlsx"/></Relationships>
</file>

<file path=ppt/charts/_rels/chart111.xml.rels><?xml version="1.0" encoding="UTF-8" standalone="yes"?>
<Relationships xmlns="http://schemas.openxmlformats.org/package/2006/relationships"><Relationship Id="rId1" Type="http://schemas.openxmlformats.org/officeDocument/2006/relationships/package" Target="../embeddings/Microsoft_Excel_Worksheet110.xlsx"/></Relationships>
</file>

<file path=ppt/charts/_rels/chart112.xml.rels><?xml version="1.0" encoding="UTF-8" standalone="yes"?>
<Relationships xmlns="http://schemas.openxmlformats.org/package/2006/relationships"><Relationship Id="rId1" Type="http://schemas.openxmlformats.org/officeDocument/2006/relationships/package" Target="../embeddings/Microsoft_Excel_Worksheet111.xlsx"/></Relationships>
</file>

<file path=ppt/charts/_rels/chart113.xml.rels><?xml version="1.0" encoding="UTF-8" standalone="yes"?>
<Relationships xmlns="http://schemas.openxmlformats.org/package/2006/relationships"><Relationship Id="rId1" Type="http://schemas.openxmlformats.org/officeDocument/2006/relationships/package" Target="../embeddings/Microsoft_Excel_Worksheet112.xlsx"/></Relationships>
</file>

<file path=ppt/charts/_rels/chart114.xml.rels><?xml version="1.0" encoding="UTF-8" standalone="yes"?>
<Relationships xmlns="http://schemas.openxmlformats.org/package/2006/relationships"><Relationship Id="rId1" Type="http://schemas.openxmlformats.org/officeDocument/2006/relationships/package" Target="../embeddings/Microsoft_Excel_Worksheet113.xlsx"/></Relationships>
</file>

<file path=ppt/charts/_rels/chart115.xml.rels><?xml version="1.0" encoding="UTF-8" standalone="yes"?>
<Relationships xmlns="http://schemas.openxmlformats.org/package/2006/relationships"><Relationship Id="rId1" Type="http://schemas.openxmlformats.org/officeDocument/2006/relationships/package" Target="../embeddings/Microsoft_Excel_Worksheet114.xlsx"/></Relationships>
</file>

<file path=ppt/charts/_rels/chart116.xml.rels><?xml version="1.0" encoding="UTF-8" standalone="yes"?>
<Relationships xmlns="http://schemas.openxmlformats.org/package/2006/relationships"><Relationship Id="rId1" Type="http://schemas.openxmlformats.org/officeDocument/2006/relationships/package" Target="../embeddings/Microsoft_Excel_Worksheet115.xlsx"/></Relationships>
</file>

<file path=ppt/charts/_rels/chart117.xml.rels><?xml version="1.0" encoding="UTF-8" standalone="yes"?>
<Relationships xmlns="http://schemas.openxmlformats.org/package/2006/relationships"><Relationship Id="rId1" Type="http://schemas.openxmlformats.org/officeDocument/2006/relationships/package" Target="../embeddings/Microsoft_Excel_Worksheet116.xlsx"/></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image" Target="../media/image15.png"/></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image" Target="../media/image15.png"/></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13.xlsx"/><Relationship Id="rId1" Type="http://schemas.openxmlformats.org/officeDocument/2006/relationships/image" Target="../media/image15.png"/></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14.xlsx"/><Relationship Id="rId1" Type="http://schemas.openxmlformats.org/officeDocument/2006/relationships/image" Target="../media/image15.png"/></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4.xml"/><Relationship Id="rId1" Type="http://schemas.microsoft.com/office/2011/relationships/chartStyle" Target="style4.xml"/></Relationships>
</file>

<file path=ppt/charts/_rels/chart17.xml.rels><?xml version="1.0" encoding="UTF-8" standalone="yes"?>
<Relationships xmlns="http://schemas.openxmlformats.org/package/2006/relationships"><Relationship Id="rId2" Type="http://schemas.openxmlformats.org/officeDocument/2006/relationships/package" Target="../embeddings/Microsoft_Excel_Worksheet16.xlsx"/><Relationship Id="rId1" Type="http://schemas.openxmlformats.org/officeDocument/2006/relationships/image" Target="../media/image15.png"/></Relationships>
</file>

<file path=ppt/charts/_rels/chart18.xml.rels><?xml version="1.0" encoding="UTF-8" standalone="yes"?>
<Relationships xmlns="http://schemas.openxmlformats.org/package/2006/relationships"><Relationship Id="rId2" Type="http://schemas.openxmlformats.org/officeDocument/2006/relationships/package" Target="../embeddings/Microsoft_Excel_Worksheet17.xlsx"/><Relationship Id="rId1" Type="http://schemas.openxmlformats.org/officeDocument/2006/relationships/image" Target="../media/image15.png"/></Relationships>
</file>

<file path=ppt/charts/_rels/chart19.xml.rels><?xml version="1.0" encoding="UTF-8" standalone="yes"?>
<Relationships xmlns="http://schemas.openxmlformats.org/package/2006/relationships"><Relationship Id="rId2" Type="http://schemas.openxmlformats.org/officeDocument/2006/relationships/package" Target="../embeddings/Microsoft_Excel_Worksheet18.xlsx"/><Relationship Id="rId1" Type="http://schemas.openxmlformats.org/officeDocument/2006/relationships/image" Target="../media/image15.png"/></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0.xml.rels><?xml version="1.0" encoding="UTF-8" standalone="yes"?>
<Relationships xmlns="http://schemas.openxmlformats.org/package/2006/relationships"><Relationship Id="rId2" Type="http://schemas.openxmlformats.org/officeDocument/2006/relationships/package" Target="../embeddings/Microsoft_Excel_Worksheet19.xlsx"/><Relationship Id="rId1" Type="http://schemas.openxmlformats.org/officeDocument/2006/relationships/image" Target="../media/image15.png"/></Relationships>
</file>

<file path=ppt/charts/_rels/chart21.xml.rels><?xml version="1.0" encoding="UTF-8" standalone="yes"?>
<Relationships xmlns="http://schemas.openxmlformats.org/package/2006/relationships"><Relationship Id="rId2" Type="http://schemas.openxmlformats.org/officeDocument/2006/relationships/package" Target="../embeddings/Microsoft_Excel_Worksheet20.xlsx"/><Relationship Id="rId1" Type="http://schemas.openxmlformats.org/officeDocument/2006/relationships/image" Target="../media/image15.png"/></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5.xml"/><Relationship Id="rId1" Type="http://schemas.microsoft.com/office/2011/relationships/chartStyle" Target="style5.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15.png"/></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6.xml"/><Relationship Id="rId1" Type="http://schemas.microsoft.com/office/2011/relationships/chartStyle" Target="style6.xml"/></Relationships>
</file>

<file path=ppt/charts/_rels/chart25.xml.rels><?xml version="1.0" encoding="UTF-8" standalone="yes"?>
<Relationships xmlns="http://schemas.openxmlformats.org/package/2006/relationships"><Relationship Id="rId2" Type="http://schemas.openxmlformats.org/officeDocument/2006/relationships/package" Target="../embeddings/Microsoft_Excel_Worksheet24.xlsx"/><Relationship Id="rId1" Type="http://schemas.openxmlformats.org/officeDocument/2006/relationships/image" Target="../media/image15.png"/></Relationships>
</file>

<file path=ppt/charts/_rels/chart26.xml.rels><?xml version="1.0" encoding="UTF-8" standalone="yes"?>
<Relationships xmlns="http://schemas.openxmlformats.org/package/2006/relationships"><Relationship Id="rId2" Type="http://schemas.openxmlformats.org/officeDocument/2006/relationships/package" Target="../embeddings/Microsoft_Excel_Worksheet25.xlsx"/><Relationship Id="rId1" Type="http://schemas.openxmlformats.org/officeDocument/2006/relationships/image" Target="../media/image15.png"/></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7.xml"/><Relationship Id="rId1" Type="http://schemas.microsoft.com/office/2011/relationships/chartStyle" Target="style7.xml"/></Relationships>
</file>

<file path=ppt/charts/_rels/chart28.xml.rels><?xml version="1.0" encoding="UTF-8" standalone="yes"?>
<Relationships xmlns="http://schemas.openxmlformats.org/package/2006/relationships"><Relationship Id="rId2" Type="http://schemas.openxmlformats.org/officeDocument/2006/relationships/package" Target="../embeddings/Microsoft_Excel_Worksheet27.xlsx"/><Relationship Id="rId1" Type="http://schemas.openxmlformats.org/officeDocument/2006/relationships/image" Target="../media/image15.png"/></Relationships>
</file>

<file path=ppt/charts/_rels/chart29.xml.rels><?xml version="1.0" encoding="UTF-8" standalone="yes"?>
<Relationships xmlns="http://schemas.openxmlformats.org/package/2006/relationships"><Relationship Id="rId2" Type="http://schemas.openxmlformats.org/officeDocument/2006/relationships/package" Target="../embeddings/Microsoft_Excel_Worksheet28.xlsx"/><Relationship Id="rId1" Type="http://schemas.openxmlformats.org/officeDocument/2006/relationships/image" Target="../media/image15.png"/></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8.xml"/><Relationship Id="rId1" Type="http://schemas.microsoft.com/office/2011/relationships/chartStyle" Target="style8.xml"/></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15.png"/></Relationships>
</file>

<file path=ppt/charts/_rels/chart32.xml.rels><?xml version="1.0" encoding="UTF-8" standalone="yes"?>
<Relationships xmlns="http://schemas.openxmlformats.org/package/2006/relationships"><Relationship Id="rId2" Type="http://schemas.openxmlformats.org/officeDocument/2006/relationships/package" Target="../embeddings/Microsoft_Excel_Worksheet31.xlsx"/><Relationship Id="rId1" Type="http://schemas.openxmlformats.org/officeDocument/2006/relationships/image" Target="../media/image15.png"/></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15.png"/></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15.png"/></Relationships>
</file>

<file path=ppt/charts/_rels/chart35.xml.rels><?xml version="1.0" encoding="UTF-8" standalone="yes"?>
<Relationships xmlns="http://schemas.openxmlformats.org/package/2006/relationships"><Relationship Id="rId2" Type="http://schemas.openxmlformats.org/officeDocument/2006/relationships/package" Target="../embeddings/Microsoft_Excel_Worksheet34.xlsx"/><Relationship Id="rId1" Type="http://schemas.openxmlformats.org/officeDocument/2006/relationships/image" Target="../media/image15.png"/></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9.xml"/><Relationship Id="rId1" Type="http://schemas.microsoft.com/office/2011/relationships/chartStyle" Target="style9.xml"/></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15.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15.png"/></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10.xml"/><Relationship Id="rId1" Type="http://schemas.microsoft.com/office/2011/relationships/chartStyle" Target="style10.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image" Target="../media/image15.png"/></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15.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15.png"/></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11.xml"/><Relationship Id="rId1" Type="http://schemas.microsoft.com/office/2011/relationships/chartStyle" Target="style11.xml"/></Relationships>
</file>

<file path=ppt/charts/_rels/chart43.xml.rels><?xml version="1.0" encoding="UTF-8" standalone="yes"?>
<Relationships xmlns="http://schemas.openxmlformats.org/package/2006/relationships"><Relationship Id="rId2" Type="http://schemas.openxmlformats.org/officeDocument/2006/relationships/package" Target="../embeddings/Microsoft_Excel_Worksheet42.xlsx"/><Relationship Id="rId1" Type="http://schemas.openxmlformats.org/officeDocument/2006/relationships/image" Target="../media/image15.png"/></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12.xml"/><Relationship Id="rId1" Type="http://schemas.microsoft.com/office/2011/relationships/chartStyle" Target="style12.xml"/></Relationships>
</file>

<file path=ppt/charts/_rels/chart45.xml.rels><?xml version="1.0" encoding="UTF-8" standalone="yes"?>
<Relationships xmlns="http://schemas.openxmlformats.org/package/2006/relationships"><Relationship Id="rId2" Type="http://schemas.openxmlformats.org/officeDocument/2006/relationships/package" Target="../embeddings/Microsoft_Excel_Worksheet44.xlsx"/><Relationship Id="rId1" Type="http://schemas.openxmlformats.org/officeDocument/2006/relationships/image" Target="../media/image15.png"/></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13.xml"/><Relationship Id="rId1" Type="http://schemas.microsoft.com/office/2011/relationships/chartStyle" Target="style13.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14.xml"/><Relationship Id="rId1" Type="http://schemas.microsoft.com/office/2011/relationships/chartStyle" Target="style14.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15.xml"/><Relationship Id="rId1" Type="http://schemas.microsoft.com/office/2011/relationships/chartStyle" Target="style15.xml"/></Relationships>
</file>

<file path=ppt/charts/_rels/chart49.xml.rels><?xml version="1.0" encoding="UTF-8" standalone="yes"?>
<Relationships xmlns="http://schemas.openxmlformats.org/package/2006/relationships"><Relationship Id="rId2" Type="http://schemas.openxmlformats.org/officeDocument/2006/relationships/package" Target="../embeddings/Microsoft_Excel_Worksheet48.xlsx"/><Relationship Id="rId1" Type="http://schemas.openxmlformats.org/officeDocument/2006/relationships/image" Target="../media/image15.png"/></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image" Target="../media/image15.png"/></Relationships>
</file>

<file path=ppt/charts/_rels/chart50.xml.rels><?xml version="1.0" encoding="UTF-8" standalone="yes"?>
<Relationships xmlns="http://schemas.openxmlformats.org/package/2006/relationships"><Relationship Id="rId2" Type="http://schemas.openxmlformats.org/officeDocument/2006/relationships/package" Target="../embeddings/Microsoft_Excel_Worksheet49.xlsx"/><Relationship Id="rId1" Type="http://schemas.openxmlformats.org/officeDocument/2006/relationships/image" Target="../media/image15.png"/></Relationships>
</file>

<file path=ppt/charts/_rels/chart51.xml.rels><?xml version="1.0" encoding="UTF-8" standalone="yes"?>
<Relationships xmlns="http://schemas.openxmlformats.org/package/2006/relationships"><Relationship Id="rId2" Type="http://schemas.openxmlformats.org/officeDocument/2006/relationships/package" Target="../embeddings/Microsoft_Excel_Worksheet50.xlsx"/><Relationship Id="rId1" Type="http://schemas.openxmlformats.org/officeDocument/2006/relationships/image" Target="../media/image15.png"/></Relationships>
</file>

<file path=ppt/charts/_rels/chart52.xml.rels><?xml version="1.0" encoding="UTF-8" standalone="yes"?>
<Relationships xmlns="http://schemas.openxmlformats.org/package/2006/relationships"><Relationship Id="rId2" Type="http://schemas.openxmlformats.org/officeDocument/2006/relationships/package" Target="../embeddings/Microsoft_Excel_Worksheet51.xlsx"/><Relationship Id="rId1" Type="http://schemas.openxmlformats.org/officeDocument/2006/relationships/image" Target="../media/image15.png"/></Relationships>
</file>

<file path=ppt/charts/_rels/chart53.xml.rels><?xml version="1.0" encoding="UTF-8" standalone="yes"?>
<Relationships xmlns="http://schemas.openxmlformats.org/package/2006/relationships"><Relationship Id="rId2" Type="http://schemas.openxmlformats.org/officeDocument/2006/relationships/package" Target="../embeddings/Microsoft_Excel_Worksheet52.xlsx"/><Relationship Id="rId1" Type="http://schemas.openxmlformats.org/officeDocument/2006/relationships/image" Target="../media/image15.png"/></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image" Target="../media/image15.png"/></Relationships>
</file>

<file path=ppt/charts/_rels/chart55.xml.rels><?xml version="1.0" encoding="UTF-8" standalone="yes"?>
<Relationships xmlns="http://schemas.openxmlformats.org/package/2006/relationships"><Relationship Id="rId2" Type="http://schemas.openxmlformats.org/officeDocument/2006/relationships/package" Target="../embeddings/Microsoft_Excel_Worksheet54.xlsx"/><Relationship Id="rId1" Type="http://schemas.openxmlformats.org/officeDocument/2006/relationships/image" Target="../media/image15.png"/></Relationships>
</file>

<file path=ppt/charts/_rels/chart56.xml.rels><?xml version="1.0" encoding="UTF-8" standalone="yes"?>
<Relationships xmlns="http://schemas.openxmlformats.org/package/2006/relationships"><Relationship Id="rId2" Type="http://schemas.openxmlformats.org/officeDocument/2006/relationships/package" Target="../embeddings/Microsoft_Excel_Worksheet55.xlsx"/><Relationship Id="rId1" Type="http://schemas.openxmlformats.org/officeDocument/2006/relationships/image" Target="../media/image15.png"/></Relationships>
</file>

<file path=ppt/charts/_rels/chart57.xml.rels><?xml version="1.0" encoding="UTF-8" standalone="yes"?>
<Relationships xmlns="http://schemas.openxmlformats.org/package/2006/relationships"><Relationship Id="rId2" Type="http://schemas.openxmlformats.org/officeDocument/2006/relationships/package" Target="../embeddings/Microsoft_Excel_Worksheet56.xlsx"/><Relationship Id="rId1" Type="http://schemas.openxmlformats.org/officeDocument/2006/relationships/image" Target="../media/image15.png"/></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16.xml"/><Relationship Id="rId1" Type="http://schemas.microsoft.com/office/2011/relationships/chartStyle" Target="style16.xml"/></Relationships>
</file>

<file path=ppt/charts/_rels/chart59.xml.rels><?xml version="1.0" encoding="UTF-8" standalone="yes"?>
<Relationships xmlns="http://schemas.openxmlformats.org/package/2006/relationships"><Relationship Id="rId2" Type="http://schemas.openxmlformats.org/officeDocument/2006/relationships/package" Target="../embeddings/Microsoft_Excel_Worksheet58.xlsx"/><Relationship Id="rId1" Type="http://schemas.openxmlformats.org/officeDocument/2006/relationships/image" Target="../media/image15.png"/></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image" Target="../media/image15.png"/></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17.xml"/><Relationship Id="rId1" Type="http://schemas.microsoft.com/office/2011/relationships/chartStyle" Target="style17.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18.xml"/><Relationship Id="rId1" Type="http://schemas.microsoft.com/office/2011/relationships/chartStyle" Target="style18.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19.xml"/><Relationship Id="rId1" Type="http://schemas.microsoft.com/office/2011/relationships/chartStyle" Target="style19.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20.xml"/><Relationship Id="rId1" Type="http://schemas.microsoft.com/office/2011/relationships/chartStyle" Target="style20.xml"/></Relationships>
</file>

<file path=ppt/charts/_rels/chart64.xml.rels><?xml version="1.0" encoding="UTF-8" standalone="yes"?>
<Relationships xmlns="http://schemas.openxmlformats.org/package/2006/relationships"><Relationship Id="rId3" Type="http://schemas.openxmlformats.org/officeDocument/2006/relationships/package" Target="../embeddings/Microsoft_Excel_Worksheet63.xlsx"/><Relationship Id="rId2" Type="http://schemas.microsoft.com/office/2011/relationships/chartColorStyle" Target="colors21.xml"/><Relationship Id="rId1" Type="http://schemas.microsoft.com/office/2011/relationships/chartStyle" Target="style21.xml"/></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Worksheet64.xlsx"/><Relationship Id="rId2" Type="http://schemas.microsoft.com/office/2011/relationships/chartColorStyle" Target="colors22.xml"/><Relationship Id="rId1" Type="http://schemas.microsoft.com/office/2011/relationships/chartStyle" Target="style22.xml"/></Relationships>
</file>

<file path=ppt/charts/_rels/chart66.xml.rels><?xml version="1.0" encoding="UTF-8" standalone="yes"?>
<Relationships xmlns="http://schemas.openxmlformats.org/package/2006/relationships"><Relationship Id="rId3" Type="http://schemas.openxmlformats.org/officeDocument/2006/relationships/package" Target="../embeddings/Microsoft_Excel_Worksheet65.xlsx"/><Relationship Id="rId2" Type="http://schemas.microsoft.com/office/2011/relationships/chartColorStyle" Target="colors23.xml"/><Relationship Id="rId1" Type="http://schemas.microsoft.com/office/2011/relationships/chartStyle" Target="style23.xml"/></Relationships>
</file>

<file path=ppt/charts/_rels/chart67.xml.rels><?xml version="1.0" encoding="UTF-8" standalone="yes"?>
<Relationships xmlns="http://schemas.openxmlformats.org/package/2006/relationships"><Relationship Id="rId3" Type="http://schemas.openxmlformats.org/officeDocument/2006/relationships/package" Target="../embeddings/Microsoft_Excel_Worksheet66.xlsx"/><Relationship Id="rId2" Type="http://schemas.microsoft.com/office/2011/relationships/chartColorStyle" Target="colors24.xml"/><Relationship Id="rId1" Type="http://schemas.microsoft.com/office/2011/relationships/chartStyle" Target="style24.xml"/></Relationships>
</file>

<file path=ppt/charts/_rels/chart68.xml.rels><?xml version="1.0" encoding="UTF-8" standalone="yes"?>
<Relationships xmlns="http://schemas.openxmlformats.org/package/2006/relationships"><Relationship Id="rId2" Type="http://schemas.openxmlformats.org/officeDocument/2006/relationships/package" Target="../embeddings/Microsoft_Excel_Worksheet67.xlsx"/><Relationship Id="rId1" Type="http://schemas.openxmlformats.org/officeDocument/2006/relationships/image" Target="../media/image15.png"/></Relationships>
</file>

<file path=ppt/charts/_rels/chart69.xml.rels><?xml version="1.0" encoding="UTF-8" standalone="yes"?>
<Relationships xmlns="http://schemas.openxmlformats.org/package/2006/relationships"><Relationship Id="rId3" Type="http://schemas.openxmlformats.org/officeDocument/2006/relationships/package" Target="../embeddings/Microsoft_Excel_Worksheet68.xlsx"/><Relationship Id="rId2" Type="http://schemas.microsoft.com/office/2011/relationships/chartColorStyle" Target="colors25.xml"/><Relationship Id="rId1" Type="http://schemas.microsoft.com/office/2011/relationships/chartStyle" Target="style25.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image" Target="../media/image15.png"/></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69.xlsx"/><Relationship Id="rId2" Type="http://schemas.microsoft.com/office/2011/relationships/chartColorStyle" Target="colors26.xml"/><Relationship Id="rId1" Type="http://schemas.microsoft.com/office/2011/relationships/chartStyle" Target="style26.xml"/></Relationships>
</file>

<file path=ppt/charts/_rels/chart71.xml.rels><?xml version="1.0" encoding="UTF-8" standalone="yes"?>
<Relationships xmlns="http://schemas.openxmlformats.org/package/2006/relationships"><Relationship Id="rId3" Type="http://schemas.openxmlformats.org/officeDocument/2006/relationships/package" Target="../embeddings/Microsoft_Excel_Worksheet70.xlsx"/><Relationship Id="rId2" Type="http://schemas.microsoft.com/office/2011/relationships/chartColorStyle" Target="colors27.xml"/><Relationship Id="rId1" Type="http://schemas.microsoft.com/office/2011/relationships/chartStyle" Target="style27.xml"/></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28.xml"/><Relationship Id="rId1" Type="http://schemas.microsoft.com/office/2011/relationships/chartStyle" Target="style28.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29.xml"/><Relationship Id="rId1" Type="http://schemas.microsoft.com/office/2011/relationships/chartStyle" Target="style29.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30.xml"/><Relationship Id="rId1" Type="http://schemas.microsoft.com/office/2011/relationships/chartStyle" Target="style30.xml"/></Relationships>
</file>

<file path=ppt/charts/_rels/chart75.xml.rels><?xml version="1.0" encoding="UTF-8" standalone="yes"?>
<Relationships xmlns="http://schemas.openxmlformats.org/package/2006/relationships"><Relationship Id="rId3" Type="http://schemas.openxmlformats.org/officeDocument/2006/relationships/package" Target="../embeddings/Microsoft_Excel_Worksheet74.xlsx"/><Relationship Id="rId2" Type="http://schemas.microsoft.com/office/2011/relationships/chartColorStyle" Target="colors31.xml"/><Relationship Id="rId1" Type="http://schemas.microsoft.com/office/2011/relationships/chartStyle" Target="style31.xml"/></Relationships>
</file>

<file path=ppt/charts/_rels/chart76.xml.rels><?xml version="1.0" encoding="UTF-8" standalone="yes"?>
<Relationships xmlns="http://schemas.openxmlformats.org/package/2006/relationships"><Relationship Id="rId3" Type="http://schemas.openxmlformats.org/officeDocument/2006/relationships/package" Target="../embeddings/Microsoft_Excel_Worksheet75.xlsx"/><Relationship Id="rId2" Type="http://schemas.microsoft.com/office/2011/relationships/chartColorStyle" Target="colors32.xml"/><Relationship Id="rId1" Type="http://schemas.microsoft.com/office/2011/relationships/chartStyle" Target="style32.xml"/></Relationships>
</file>

<file path=ppt/charts/_rels/chart77.xml.rels><?xml version="1.0" encoding="UTF-8" standalone="yes"?>
<Relationships xmlns="http://schemas.openxmlformats.org/package/2006/relationships"><Relationship Id="rId3" Type="http://schemas.openxmlformats.org/officeDocument/2006/relationships/package" Target="../embeddings/Microsoft_Excel_Worksheet76.xlsx"/><Relationship Id="rId2" Type="http://schemas.microsoft.com/office/2011/relationships/chartColorStyle" Target="colors33.xml"/><Relationship Id="rId1" Type="http://schemas.microsoft.com/office/2011/relationships/chartStyle" Target="style33.xml"/></Relationships>
</file>

<file path=ppt/charts/_rels/chart78.xml.rels><?xml version="1.0" encoding="UTF-8" standalone="yes"?>
<Relationships xmlns="http://schemas.openxmlformats.org/package/2006/relationships"><Relationship Id="rId2" Type="http://schemas.openxmlformats.org/officeDocument/2006/relationships/package" Target="../embeddings/Microsoft_Excel_Worksheet77.xlsx"/><Relationship Id="rId1" Type="http://schemas.openxmlformats.org/officeDocument/2006/relationships/image" Target="../media/image15.png"/></Relationships>
</file>

<file path=ppt/charts/_rels/chart79.xml.rels><?xml version="1.0" encoding="UTF-8" standalone="yes"?>
<Relationships xmlns="http://schemas.openxmlformats.org/package/2006/relationships"><Relationship Id="rId2" Type="http://schemas.openxmlformats.org/officeDocument/2006/relationships/package" Target="../embeddings/Microsoft_Excel_Worksheet78.xlsx"/><Relationship Id="rId1" Type="http://schemas.openxmlformats.org/officeDocument/2006/relationships/image" Target="../media/image15.png"/></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image" Target="../media/image15.png"/></Relationships>
</file>

<file path=ppt/charts/_rels/chart80.xml.rels><?xml version="1.0" encoding="UTF-8" standalone="yes"?>
<Relationships xmlns="http://schemas.openxmlformats.org/package/2006/relationships"><Relationship Id="rId3" Type="http://schemas.openxmlformats.org/officeDocument/2006/relationships/package" Target="../embeddings/Microsoft_Excel_Worksheet79.xlsx"/><Relationship Id="rId2" Type="http://schemas.microsoft.com/office/2011/relationships/chartColorStyle" Target="colors34.xml"/><Relationship Id="rId1" Type="http://schemas.microsoft.com/office/2011/relationships/chartStyle" Target="style34.xml"/></Relationships>
</file>

<file path=ppt/charts/_rels/chart81.xml.rels><?xml version="1.0" encoding="UTF-8" standalone="yes"?>
<Relationships xmlns="http://schemas.openxmlformats.org/package/2006/relationships"><Relationship Id="rId2" Type="http://schemas.openxmlformats.org/officeDocument/2006/relationships/package" Target="../embeddings/Microsoft_Excel_Worksheet80.xlsx"/><Relationship Id="rId1" Type="http://schemas.openxmlformats.org/officeDocument/2006/relationships/image" Target="../media/image15.png"/></Relationships>
</file>

<file path=ppt/charts/_rels/chart82.xml.rels><?xml version="1.0" encoding="UTF-8" standalone="yes"?>
<Relationships xmlns="http://schemas.openxmlformats.org/package/2006/relationships"><Relationship Id="rId3" Type="http://schemas.openxmlformats.org/officeDocument/2006/relationships/package" Target="../embeddings/Microsoft_Excel_Worksheet81.xlsx"/><Relationship Id="rId2" Type="http://schemas.microsoft.com/office/2011/relationships/chartColorStyle" Target="colors35.xml"/><Relationship Id="rId1" Type="http://schemas.microsoft.com/office/2011/relationships/chartStyle" Target="style35.xml"/></Relationships>
</file>

<file path=ppt/charts/_rels/chart83.xml.rels><?xml version="1.0" encoding="UTF-8" standalone="yes"?>
<Relationships xmlns="http://schemas.openxmlformats.org/package/2006/relationships"><Relationship Id="rId1" Type="http://schemas.openxmlformats.org/officeDocument/2006/relationships/package" Target="../embeddings/Microsoft_Excel_Worksheet82.xlsx"/></Relationships>
</file>

<file path=ppt/charts/_rels/chart84.xml.rels><?xml version="1.0" encoding="UTF-8" standalone="yes"?>
<Relationships xmlns="http://schemas.openxmlformats.org/package/2006/relationships"><Relationship Id="rId1" Type="http://schemas.openxmlformats.org/officeDocument/2006/relationships/package" Target="../embeddings/Microsoft_Excel_Worksheet83.xlsx"/></Relationships>
</file>

<file path=ppt/charts/_rels/chart85.xml.rels><?xml version="1.0" encoding="UTF-8" standalone="yes"?>
<Relationships xmlns="http://schemas.openxmlformats.org/package/2006/relationships"><Relationship Id="rId1" Type="http://schemas.openxmlformats.org/officeDocument/2006/relationships/package" Target="../embeddings/Microsoft_Excel_Worksheet84.xlsx"/></Relationships>
</file>

<file path=ppt/charts/_rels/chart86.xml.rels><?xml version="1.0" encoding="UTF-8" standalone="yes"?>
<Relationships xmlns="http://schemas.openxmlformats.org/package/2006/relationships"><Relationship Id="rId1" Type="http://schemas.openxmlformats.org/officeDocument/2006/relationships/package" Target="../embeddings/Microsoft_Excel_Worksheet85.xlsx"/></Relationships>
</file>

<file path=ppt/charts/_rels/chart87.xml.rels><?xml version="1.0" encoding="UTF-8" standalone="yes"?>
<Relationships xmlns="http://schemas.openxmlformats.org/package/2006/relationships"><Relationship Id="rId1" Type="http://schemas.openxmlformats.org/officeDocument/2006/relationships/package" Target="../embeddings/Microsoft_Excel_Worksheet86.xlsx"/></Relationships>
</file>

<file path=ppt/charts/_rels/chart88.xml.rels><?xml version="1.0" encoding="UTF-8" standalone="yes"?>
<Relationships xmlns="http://schemas.openxmlformats.org/package/2006/relationships"><Relationship Id="rId1" Type="http://schemas.openxmlformats.org/officeDocument/2006/relationships/package" Target="../embeddings/Microsoft_Excel_Worksheet87.xlsx"/></Relationships>
</file>

<file path=ppt/charts/_rels/chart89.xml.rels><?xml version="1.0" encoding="UTF-8" standalone="yes"?>
<Relationships xmlns="http://schemas.openxmlformats.org/package/2006/relationships"><Relationship Id="rId1" Type="http://schemas.openxmlformats.org/officeDocument/2006/relationships/package" Target="../embeddings/Microsoft_Excel_Worksheet88.xlsx"/></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image" Target="../media/image15.png"/></Relationships>
</file>

<file path=ppt/charts/_rels/chart90.xml.rels><?xml version="1.0" encoding="UTF-8" standalone="yes"?>
<Relationships xmlns="http://schemas.openxmlformats.org/package/2006/relationships"><Relationship Id="rId1" Type="http://schemas.openxmlformats.org/officeDocument/2006/relationships/package" Target="../embeddings/Microsoft_Excel_Worksheet89.xlsx"/></Relationships>
</file>

<file path=ppt/charts/_rels/chart91.xml.rels><?xml version="1.0" encoding="UTF-8" standalone="yes"?>
<Relationships xmlns="http://schemas.openxmlformats.org/package/2006/relationships"><Relationship Id="rId1" Type="http://schemas.openxmlformats.org/officeDocument/2006/relationships/package" Target="../embeddings/Microsoft_Excel_Worksheet90.xlsx"/></Relationships>
</file>

<file path=ppt/charts/_rels/chart92.xml.rels><?xml version="1.0" encoding="UTF-8" standalone="yes"?>
<Relationships xmlns="http://schemas.openxmlformats.org/package/2006/relationships"><Relationship Id="rId1" Type="http://schemas.openxmlformats.org/officeDocument/2006/relationships/package" Target="../embeddings/Microsoft_Excel_Worksheet91.xlsx"/></Relationships>
</file>

<file path=ppt/charts/_rels/chart93.xml.rels><?xml version="1.0" encoding="UTF-8" standalone="yes"?>
<Relationships xmlns="http://schemas.openxmlformats.org/package/2006/relationships"><Relationship Id="rId1" Type="http://schemas.openxmlformats.org/officeDocument/2006/relationships/package" Target="../embeddings/Microsoft_Excel_Worksheet92.xlsx"/></Relationships>
</file>

<file path=ppt/charts/_rels/chart94.xml.rels><?xml version="1.0" encoding="UTF-8" standalone="yes"?>
<Relationships xmlns="http://schemas.openxmlformats.org/package/2006/relationships"><Relationship Id="rId1" Type="http://schemas.openxmlformats.org/officeDocument/2006/relationships/package" Target="../embeddings/Microsoft_Excel_Worksheet93.xlsx"/></Relationships>
</file>

<file path=ppt/charts/_rels/chart95.xml.rels><?xml version="1.0" encoding="UTF-8" standalone="yes"?>
<Relationships xmlns="http://schemas.openxmlformats.org/package/2006/relationships"><Relationship Id="rId1" Type="http://schemas.openxmlformats.org/officeDocument/2006/relationships/package" Target="../embeddings/Microsoft_Excel_Worksheet94.xlsx"/></Relationships>
</file>

<file path=ppt/charts/_rels/chart96.xml.rels><?xml version="1.0" encoding="UTF-8" standalone="yes"?>
<Relationships xmlns="http://schemas.openxmlformats.org/package/2006/relationships"><Relationship Id="rId1" Type="http://schemas.openxmlformats.org/officeDocument/2006/relationships/package" Target="../embeddings/Microsoft_Excel_Worksheet95.xlsx"/></Relationships>
</file>

<file path=ppt/charts/_rels/chart97.xml.rels><?xml version="1.0" encoding="UTF-8" standalone="yes"?>
<Relationships xmlns="http://schemas.openxmlformats.org/package/2006/relationships"><Relationship Id="rId1" Type="http://schemas.openxmlformats.org/officeDocument/2006/relationships/package" Target="../embeddings/Microsoft_Excel_Worksheet96.xlsx"/></Relationships>
</file>

<file path=ppt/charts/_rels/chart98.xml.rels><?xml version="1.0" encoding="UTF-8" standalone="yes"?>
<Relationships xmlns="http://schemas.openxmlformats.org/package/2006/relationships"><Relationship Id="rId1" Type="http://schemas.openxmlformats.org/officeDocument/2006/relationships/package" Target="../embeddings/Microsoft_Excel_Worksheet97.xlsx"/></Relationships>
</file>

<file path=ppt/charts/_rels/chart99.xml.rels><?xml version="1.0" encoding="UTF-8" standalone="yes"?>
<Relationships xmlns="http://schemas.openxmlformats.org/package/2006/relationships"><Relationship Id="rId1" Type="http://schemas.openxmlformats.org/officeDocument/2006/relationships/package" Target="../embeddings/Microsoft_Excel_Worksheet9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468798708528167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4.8885656078802047</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0.15615443485677094</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2.6081886789151447</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0.24432921698129384</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7.1992731229985756</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6.348814382194548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1.3248719661545312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While waiting, between your assessment with the NHS mental health team and your first appointment for treatment, were you offered support with your mental health?</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5292-4ADE-9B4E-D8614D9C0935}"/>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5.6881209507099033</c:v>
                </c:pt>
                <c:pt idx="1">
                  <c:v>5.8681596674761964</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5292-4ADE-9B4E-D8614D9C0935}"/>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5.9664381056104263</c:v>
                </c:pt>
                <c:pt idx="3">
                  <c:v>6.0344058055268643</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5292-4ADE-9B4E-D8614D9C0935}"/>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6.0778615062723622</c:v>
                </c:pt>
                <c:pt idx="5">
                  <c:v>6.0865401174506806</c:v>
                </c:pt>
                <c:pt idx="6">
                  <c:v>6.1789452043753661</c:v>
                </c:pt>
                <c:pt idx="7">
                  <c:v>6.2356151502119364</c:v>
                </c:pt>
                <c:pt idx="8">
                  <c:v>6.2356509792948076</c:v>
                </c:pt>
                <c:pt idx="9">
                  <c:v>6.2382142708312696</c:v>
                </c:pt>
                <c:pt idx="10">
                  <c:v>6.2458374494262134</c:v>
                </c:pt>
                <c:pt idx="11">
                  <c:v>6.273282404810316</c:v>
                </c:pt>
                <c:pt idx="12">
                  <c:v>6.2747454932962583</c:v>
                </c:pt>
                <c:pt idx="13">
                  <c:v>6.2980510864407524</c:v>
                </c:pt>
                <c:pt idx="14">
                  <c:v>6.3169396403572273</c:v>
                </c:pt>
                <c:pt idx="15">
                  <c:v>6.3171226500991029</c:v>
                </c:pt>
                <c:pt idx="16">
                  <c:v>6.3349079183520534</c:v>
                </c:pt>
                <c:pt idx="17">
                  <c:v>6.3849185897076346</c:v>
                </c:pt>
                <c:pt idx="18">
                  <c:v>6.4025096985361412</c:v>
                </c:pt>
                <c:pt idx="19">
                  <c:v>6.4654394393556043</c:v>
                </c:pt>
                <c:pt idx="20">
                  <c:v>6.4805012423627009</c:v>
                </c:pt>
                <c:pt idx="21">
                  <c:v>6.5185079276323474</c:v>
                </c:pt>
                <c:pt idx="22">
                  <c:v>6.5498855866173136</c:v>
                </c:pt>
                <c:pt idx="23">
                  <c:v>6.5662804520453051</c:v>
                </c:pt>
                <c:pt idx="24">
                  <c:v>6.6026383665452473</c:v>
                </c:pt>
                <c:pt idx="25">
                  <c:v>6.6093092406705036</c:v>
                </c:pt>
                <c:pt idx="26">
                  <c:v>6.6140694723359443</c:v>
                </c:pt>
                <c:pt idx="27">
                  <c:v>6.6515234817467102</c:v>
                </c:pt>
                <c:pt idx="28">
                  <c:v>6.6959926521733566</c:v>
                </c:pt>
                <c:pt idx="29">
                  <c:v>6.7050888218123132</c:v>
                </c:pt>
                <c:pt idx="30">
                  <c:v>6.7579749035931744</c:v>
                </c:pt>
                <c:pt idx="31">
                  <c:v>6.768792492566118</c:v>
                </c:pt>
                <c:pt idx="32">
                  <c:v>6.7769289096764993</c:v>
                </c:pt>
                <c:pt idx="33">
                  <c:v>6.7859104453108214</c:v>
                </c:pt>
                <c:pt idx="34">
                  <c:v>6.7880157553493747</c:v>
                </c:pt>
                <c:pt idx="35">
                  <c:v>6.8054839505303821</c:v>
                </c:pt>
                <c:pt idx="36">
                  <c:v>6.8223733321720594</c:v>
                </c:pt>
                <c:pt idx="37">
                  <c:v>6.8327969128091919</c:v>
                </c:pt>
                <c:pt idx="38">
                  <c:v>6.8446305610350908</c:v>
                </c:pt>
                <c:pt idx="39">
                  <c:v>6.8483219432177904</c:v>
                </c:pt>
                <c:pt idx="40">
                  <c:v>6.8576945402140153</c:v>
                </c:pt>
                <c:pt idx="41">
                  <c:v>6.8678099942955697</c:v>
                </c:pt>
                <c:pt idx="42">
                  <c:v>6.8901199654586014</c:v>
                </c:pt>
                <c:pt idx="43">
                  <c:v>6.93752017777466</c:v>
                </c:pt>
                <c:pt idx="44">
                  <c:v>6.9527904917238148</c:v>
                </c:pt>
                <c:pt idx="45">
                  <c:v>6.9534359565750226</c:v>
                </c:pt>
                <c:pt idx="46">
                  <c:v>#N/A</c:v>
                </c:pt>
                <c:pt idx="47">
                  <c:v>#N/A</c:v>
                </c:pt>
                <c:pt idx="48">
                  <c:v>#N/A</c:v>
                </c:pt>
                <c:pt idx="49">
                  <c:v>#N/A</c:v>
                </c:pt>
              </c:numCache>
            </c:numRef>
          </c:val>
          <c:extLst>
            <c:ext xmlns:c16="http://schemas.microsoft.com/office/drawing/2014/chart" uri="{C3380CC4-5D6E-409C-BE32-E72D297353CC}">
              <c16:uniqueId val="{00000003-5292-4ADE-9B4E-D8614D9C0935}"/>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7.078259511066058</c:v>
                </c:pt>
                <c:pt idx="47">
                  <c:v>#N/A</c:v>
                </c:pt>
                <c:pt idx="48">
                  <c:v>#N/A</c:v>
                </c:pt>
                <c:pt idx="49">
                  <c:v>#N/A</c:v>
                </c:pt>
              </c:numCache>
            </c:numRef>
          </c:val>
          <c:extLst>
            <c:ext xmlns:c16="http://schemas.microsoft.com/office/drawing/2014/chart" uri="{C3380CC4-5D6E-409C-BE32-E72D297353CC}">
              <c16:uniqueId val="{00000004-5292-4ADE-9B4E-D8614D9C0935}"/>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7.1479053448305976</c:v>
                </c:pt>
                <c:pt idx="48">
                  <c:v>7.1751988727479201</c:v>
                </c:pt>
                <c:pt idx="49">
                  <c:v>#N/A</c:v>
                </c:pt>
              </c:numCache>
            </c:numRef>
          </c:val>
          <c:extLst>
            <c:ext xmlns:c16="http://schemas.microsoft.com/office/drawing/2014/chart" uri="{C3380CC4-5D6E-409C-BE32-E72D297353CC}">
              <c16:uniqueId val="{00000005-5292-4ADE-9B4E-D8614D9C0935}"/>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7.5192028646036437</c:v>
                </c:pt>
              </c:numCache>
            </c:numRef>
          </c:val>
          <c:extLst>
            <c:ext xmlns:c16="http://schemas.microsoft.com/office/drawing/2014/chart" uri="{C3380CC4-5D6E-409C-BE32-E72D297353CC}">
              <c16:uniqueId val="{00000006-5292-4ADE-9B4E-D8614D9C0935}"/>
            </c:ext>
          </c:extLst>
        </c:ser>
        <c:dLbls>
          <c:showLegendKey val="0"/>
          <c:showVal val="0"/>
          <c:showCatName val="0"/>
          <c:showSerName val="0"/>
          <c:showPercent val="0"/>
          <c:showBubbleSize val="0"/>
        </c:dLbls>
        <c:gapWidth val="50"/>
        <c:overlap val="100"/>
        <c:axId val="896867472"/>
        <c:axId val="89687073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6.0865401174506806</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5292-4ADE-9B4E-D8614D9C0935}"/>
            </c:ext>
          </c:extLst>
        </c:ser>
        <c:dLbls>
          <c:showLegendKey val="0"/>
          <c:showVal val="0"/>
          <c:showCatName val="0"/>
          <c:showSerName val="0"/>
          <c:showPercent val="0"/>
          <c:showBubbleSize val="0"/>
        </c:dLbls>
        <c:gapWidth val="0"/>
        <c:overlap val="-100"/>
        <c:axId val="896881072"/>
        <c:axId val="896882160"/>
      </c:barChart>
      <c:catAx>
        <c:axId val="896867472"/>
        <c:scaling>
          <c:orientation val="minMax"/>
        </c:scaling>
        <c:delete val="1"/>
        <c:axPos val="b"/>
        <c:numFmt formatCode="General" sourceLinked="1"/>
        <c:majorTickMark val="none"/>
        <c:minorTickMark val="none"/>
        <c:tickLblPos val="nextTo"/>
        <c:crossAx val="896870736"/>
        <c:crosses val="autoZero"/>
        <c:auto val="1"/>
        <c:lblAlgn val="ctr"/>
        <c:lblOffset val="100"/>
        <c:noMultiLvlLbl val="0"/>
      </c:catAx>
      <c:valAx>
        <c:axId val="89687073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6867472"/>
        <c:crosses val="autoZero"/>
        <c:crossBetween val="between"/>
      </c:valAx>
      <c:valAx>
        <c:axId val="896882160"/>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6881072"/>
        <c:crosses val="max"/>
        <c:crossBetween val="between"/>
      </c:valAx>
      <c:catAx>
        <c:axId val="896881072"/>
        <c:scaling>
          <c:orientation val="minMax"/>
        </c:scaling>
        <c:delete val="1"/>
        <c:axPos val="b"/>
        <c:numFmt formatCode="General" sourceLinked="1"/>
        <c:majorTickMark val="out"/>
        <c:minorTickMark val="none"/>
        <c:tickLblPos val="nextTo"/>
        <c:crossAx val="896882160"/>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Q14: Did your NHS mental health team treat you with care and compassion?</c:v>
                  </c:pt>
                </c:lvl>
              </c:multiLvlStrCache>
            </c:multiLvlStrRef>
          </c:cat>
          <c:val>
            <c:numRef>
              <c:f>Sheet1!$C$2:$C$4</c:f>
              <c:numCache>
                <c:formatCode>General</c:formatCode>
                <c:ptCount val="3"/>
                <c:pt idx="0">
                  <c:v>7.268891468873159</c:v>
                </c:pt>
                <c:pt idx="1">
                  <c:v>7.7012947289227869</c:v>
                </c:pt>
                <c:pt idx="2">
                  <c:v>7.2190706103358373</c:v>
                </c:pt>
              </c:numCache>
            </c:numRef>
          </c:val>
          <c:smooth val="0"/>
          <c:extLst>
            <c:ext xmlns:c16="http://schemas.microsoft.com/office/drawing/2014/chart" uri="{C3380CC4-5D6E-409C-BE32-E72D297353CC}">
              <c16:uniqueId val="{00000000-D9AC-4627-A5C4-81CD4F9CB96F}"/>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Q14: Did your NHS mental health team treat you with care and compassion?</c:v>
                  </c:pt>
                </c:lvl>
              </c:multiLvlStrCache>
            </c:multiLvlStrRef>
          </c:cat>
          <c:val>
            <c:numRef>
              <c:f>Sheet1!$D$2:$D$4</c:f>
              <c:numCache>
                <c:formatCode>General</c:formatCode>
                <c:ptCount val="3"/>
                <c:pt idx="0">
                  <c:v>7.6781624311837442</c:v>
                </c:pt>
                <c:pt idx="1">
                  <c:v>7.7366101193815666</c:v>
                </c:pt>
                <c:pt idx="2">
                  <c:v>7.7956884167291909</c:v>
                </c:pt>
              </c:numCache>
            </c:numRef>
          </c:val>
          <c:smooth val="0"/>
          <c:extLst>
            <c:ext xmlns:c16="http://schemas.microsoft.com/office/drawing/2014/chart" uri="{C3380CC4-5D6E-409C-BE32-E72D297353CC}">
              <c16:uniqueId val="{00000001-D9AC-4627-A5C4-81CD4F9CB96F}"/>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Q39: Overall, in the last 12 months, did you feel that you were treated with respect and dignity by NHS mental health services?</c:v>
                  </c:pt>
                </c:lvl>
              </c:multiLvlStrCache>
            </c:multiLvlStrRef>
          </c:cat>
          <c:val>
            <c:numRef>
              <c:f>Sheet1!$C$2:$C$4</c:f>
              <c:numCache>
                <c:formatCode>General</c:formatCode>
                <c:ptCount val="3"/>
                <c:pt idx="0">
                  <c:v>7.2343740645219201</c:v>
                </c:pt>
                <c:pt idx="1">
                  <c:v>7.6437337240969496</c:v>
                </c:pt>
                <c:pt idx="2">
                  <c:v>7.2420611318167394</c:v>
                </c:pt>
              </c:numCache>
            </c:numRef>
          </c:val>
          <c:smooth val="0"/>
          <c:extLst>
            <c:ext xmlns:c16="http://schemas.microsoft.com/office/drawing/2014/chart" uri="{C3380CC4-5D6E-409C-BE32-E72D297353CC}">
              <c16:uniqueId val="{00000000-5B92-4549-9368-83A7D75181C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Q39: Overall, in the last 12 months, did you feel that you were treated with respect and dignity by NHS mental health services?</c:v>
                  </c:pt>
                </c:lvl>
              </c:multiLvlStrCache>
            </c:multiLvlStrRef>
          </c:cat>
          <c:val>
            <c:numRef>
              <c:f>Sheet1!$D$2:$D$4</c:f>
              <c:numCache>
                <c:formatCode>General</c:formatCode>
                <c:ptCount val="3"/>
                <c:pt idx="0">
                  <c:v>7.6350157532342946</c:v>
                </c:pt>
                <c:pt idx="1">
                  <c:v>7.6608375237335524</c:v>
                </c:pt>
                <c:pt idx="2">
                  <c:v>7.7088121249529884</c:v>
                </c:pt>
              </c:numCache>
            </c:numRef>
          </c:val>
          <c:smooth val="0"/>
          <c:extLst>
            <c:ext xmlns:c16="http://schemas.microsoft.com/office/drawing/2014/chart" uri="{C3380CC4-5D6E-409C-BE32-E72D297353CC}">
              <c16:uniqueId val="{00000001-5B92-4549-9368-83A7D75181C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Q38: Overall, in the last 12 months, how was your experience of using NHS mental health services?</c:v>
                  </c:pt>
                </c:lvl>
              </c:multiLvlStrCache>
            </c:multiLvlStrRef>
          </c:cat>
          <c:val>
            <c:numRef>
              <c:f>Sheet1!$C$2:$C$4</c:f>
              <c:numCache>
                <c:formatCode>General</c:formatCode>
                <c:ptCount val="3"/>
                <c:pt idx="0">
                  <c:v>5.8923208018919997</c:v>
                </c:pt>
                <c:pt idx="1">
                  <c:v>6.2434555706069643</c:v>
                </c:pt>
                <c:pt idx="2">
                  <c:v>6.04638269667781</c:v>
                </c:pt>
              </c:numCache>
            </c:numRef>
          </c:val>
          <c:smooth val="0"/>
          <c:extLst>
            <c:ext xmlns:c16="http://schemas.microsoft.com/office/drawing/2014/chart" uri="{C3380CC4-5D6E-409C-BE32-E72D297353CC}">
              <c16:uniqueId val="{00000000-8EC7-4E64-A393-38C7F3C18ECC}"/>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Q38: Overall, in the last 12 months, how was your experience of using NHS mental health services?</c:v>
                  </c:pt>
                </c:lvl>
              </c:multiLvlStrCache>
            </c:multiLvlStrRef>
          </c:cat>
          <c:val>
            <c:numRef>
              <c:f>Sheet1!$D$2:$D$4</c:f>
              <c:numCache>
                <c:formatCode>General</c:formatCode>
                <c:ptCount val="3"/>
                <c:pt idx="0">
                  <c:v>6.5264708459178893</c:v>
                </c:pt>
                <c:pt idx="1">
                  <c:v>6.509454926989477</c:v>
                </c:pt>
                <c:pt idx="2">
                  <c:v>6.6551937372654013</c:v>
                </c:pt>
              </c:numCache>
            </c:numRef>
          </c:val>
          <c:smooth val="0"/>
          <c:extLst>
            <c:ext xmlns:c16="http://schemas.microsoft.com/office/drawing/2014/chart" uri="{C3380CC4-5D6E-409C-BE32-E72D297353CC}">
              <c16:uniqueId val="{00000001-8EC7-4E64-A393-38C7F3C18ECC}"/>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Q40: Aside from this questionnaire, in the last 12 months, have you been asked by NHS mental health services to give your views on the quality of your care?</c:v>
                  </c:pt>
                </c:lvl>
              </c:multiLvlStrCache>
            </c:multiLvlStrRef>
          </c:cat>
          <c:val>
            <c:numRef>
              <c:f>Sheet1!$C$2:$C$4</c:f>
              <c:numCache>
                <c:formatCode>General</c:formatCode>
                <c:ptCount val="3"/>
                <c:pt idx="0">
                  <c:v>2.811604738683354</c:v>
                </c:pt>
                <c:pt idx="1">
                  <c:v>3.5877593067505291</c:v>
                </c:pt>
                <c:pt idx="2">
                  <c:v>3.1578848420412808</c:v>
                </c:pt>
              </c:numCache>
            </c:numRef>
          </c:val>
          <c:smooth val="0"/>
          <c:extLst>
            <c:ext xmlns:c16="http://schemas.microsoft.com/office/drawing/2014/chart" uri="{C3380CC4-5D6E-409C-BE32-E72D297353CC}">
              <c16:uniqueId val="{00000000-C1C9-4258-B2B7-5BBF9E212836}"/>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Q40: Aside from this questionnaire, in the last 12 months, have you been asked by NHS mental health services to give your views on the quality of your care?</c:v>
                  </c:pt>
                </c:lvl>
              </c:multiLvlStrCache>
            </c:multiLvlStrRef>
          </c:cat>
          <c:val>
            <c:numRef>
              <c:f>Sheet1!$D$2:$D$4</c:f>
              <c:numCache>
                <c:formatCode>General</c:formatCode>
                <c:ptCount val="3"/>
                <c:pt idx="0">
                  <c:v>2.7873078626820869</c:v>
                </c:pt>
                <c:pt idx="1">
                  <c:v>2.9538502253752719</c:v>
                </c:pt>
                <c:pt idx="2">
                  <c:v>3.1538177733643749</c:v>
                </c:pt>
              </c:numCache>
            </c:numRef>
          </c:val>
          <c:smooth val="0"/>
          <c:extLst>
            <c:ext xmlns:c16="http://schemas.microsoft.com/office/drawing/2014/chart" uri="{C3380CC4-5D6E-409C-BE32-E72D297353CC}">
              <c16:uniqueId val="{00000001-C1C9-4258-B2B7-5BBF9E212836}"/>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Q8: Were you given enough time to discuss your needs and treatment?</c:v>
                  </c:pt>
                </c:lvl>
              </c:multiLvlStrCache>
            </c:multiLvlStrRef>
          </c:cat>
          <c:val>
            <c:numRef>
              <c:f>Sheet1!$C$2:$C$4</c:f>
              <c:numCache>
                <c:formatCode>General</c:formatCode>
                <c:ptCount val="3"/>
                <c:pt idx="0">
                  <c:v>7.8857757584499248</c:v>
                </c:pt>
                <c:pt idx="1">
                  <c:v>7.4010791945963001</c:v>
                </c:pt>
                <c:pt idx="2">
                  <c:v>7.4999139454299284</c:v>
                </c:pt>
              </c:numCache>
            </c:numRef>
          </c:val>
          <c:smooth val="0"/>
          <c:extLst>
            <c:ext xmlns:c16="http://schemas.microsoft.com/office/drawing/2014/chart" uri="{C3380CC4-5D6E-409C-BE32-E72D297353CC}">
              <c16:uniqueId val="{00000000-FCDE-4281-B543-68B24308ED60}"/>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Q8: Were you given enough time to discuss your needs and treatment?</c:v>
                  </c:pt>
                </c:lvl>
              </c:multiLvlStrCache>
            </c:multiLvlStrRef>
          </c:cat>
          <c:val>
            <c:numRef>
              <c:f>Sheet1!$D$2:$D$4</c:f>
              <c:numCache>
                <c:formatCode>General</c:formatCode>
                <c:ptCount val="3"/>
                <c:pt idx="0">
                  <c:v>7.9959161667050136</c:v>
                </c:pt>
                <c:pt idx="1">
                  <c:v>7.9471756979797146</c:v>
                </c:pt>
                <c:pt idx="2">
                  <c:v>8.1568876925526403</c:v>
                </c:pt>
              </c:numCache>
            </c:numRef>
          </c:val>
          <c:smooth val="0"/>
          <c:extLst>
            <c:ext xmlns:c16="http://schemas.microsoft.com/office/drawing/2014/chart" uri="{C3380CC4-5D6E-409C-BE32-E72D297353CC}">
              <c16:uniqueId val="{00000001-FCDE-4281-B543-68B24308ED60}"/>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Q9. Did you feel your NHS mental health team listened to what you had to say?</c:v>
                  </c:pt>
                </c:lvl>
              </c:multiLvlStrCache>
            </c:multiLvlStrRef>
          </c:cat>
          <c:val>
            <c:numRef>
              <c:f>Sheet1!$C$2:$C$3</c:f>
              <c:numCache>
                <c:formatCode>General</c:formatCode>
                <c:ptCount val="2"/>
                <c:pt idx="0">
                  <c:v>8.55035611805698</c:v>
                </c:pt>
                <c:pt idx="1">
                  <c:v>8.6573454485689467</c:v>
                </c:pt>
              </c:numCache>
            </c:numRef>
          </c:val>
          <c:smooth val="0"/>
          <c:extLst>
            <c:ext xmlns:c16="http://schemas.microsoft.com/office/drawing/2014/chart" uri="{C3380CC4-5D6E-409C-BE32-E72D297353CC}">
              <c16:uniqueId val="{00000000-E536-41A3-B79C-98431FDD4ED0}"/>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Q9. Did you feel your NHS mental health team listened to what you had to say?</c:v>
                  </c:pt>
                </c:lvl>
              </c:multiLvlStrCache>
            </c:multiLvlStrRef>
          </c:cat>
          <c:val>
            <c:numRef>
              <c:f>Sheet1!$D$2:$D$3</c:f>
              <c:numCache>
                <c:formatCode>General</c:formatCode>
                <c:ptCount val="2"/>
                <c:pt idx="0">
                  <c:v>8.4083987788520052</c:v>
                </c:pt>
                <c:pt idx="1">
                  <c:v>8.6201052528301609</c:v>
                </c:pt>
              </c:numCache>
            </c:numRef>
          </c:val>
          <c:smooth val="0"/>
          <c:extLst>
            <c:ext xmlns:c16="http://schemas.microsoft.com/office/drawing/2014/chart" uri="{C3380CC4-5D6E-409C-BE32-E72D297353CC}">
              <c16:uniqueId val="{00000001-E536-41A3-B79C-98431FDD4ED0}"/>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Q10: Did you get the help you needed?</c:v>
                  </c:pt>
                </c:lvl>
              </c:multiLvlStrCache>
            </c:multiLvlStrRef>
          </c:cat>
          <c:val>
            <c:numRef>
              <c:f>Sheet1!$C$2:$C$4</c:f>
              <c:numCache>
                <c:formatCode>General</c:formatCode>
                <c:ptCount val="3"/>
                <c:pt idx="0">
                  <c:v>7.2975420439844756</c:v>
                </c:pt>
                <c:pt idx="1">
                  <c:v>7.3618761529001846</c:v>
                </c:pt>
                <c:pt idx="2">
                  <c:v>6.5457543726852467</c:v>
                </c:pt>
              </c:numCache>
            </c:numRef>
          </c:val>
          <c:smooth val="0"/>
          <c:extLst>
            <c:ext xmlns:c16="http://schemas.microsoft.com/office/drawing/2014/chart" uri="{C3380CC4-5D6E-409C-BE32-E72D297353CC}">
              <c16:uniqueId val="{00000000-6453-4C36-9221-5ECCBCF3F927}"/>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Q10: Did you get the help you needed?</c:v>
                  </c:pt>
                </c:lvl>
              </c:multiLvlStrCache>
            </c:multiLvlStrRef>
          </c:cat>
          <c:val>
            <c:numRef>
              <c:f>Sheet1!$D$2:$D$4</c:f>
              <c:numCache>
                <c:formatCode>General</c:formatCode>
                <c:ptCount val="3"/>
                <c:pt idx="0">
                  <c:v>7.2060355575785602</c:v>
                </c:pt>
                <c:pt idx="1">
                  <c:v>7.1349507405144692</c:v>
                </c:pt>
                <c:pt idx="2">
                  <c:v>7.3414295038730222</c:v>
                </c:pt>
              </c:numCache>
            </c:numRef>
          </c:val>
          <c:smooth val="0"/>
          <c:extLst>
            <c:ext xmlns:c16="http://schemas.microsoft.com/office/drawing/2014/chart" uri="{C3380CC4-5D6E-409C-BE32-E72D297353CC}">
              <c16:uniqueId val="{00000001-6453-4C36-9221-5ECCBCF3F927}"/>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Q11: Did your NHS mental health team consider how areas of your life impact your mental health?</c:v>
                  </c:pt>
                </c:lvl>
              </c:multiLvlStrCache>
            </c:multiLvlStrRef>
          </c:cat>
          <c:val>
            <c:numRef>
              <c:f>Sheet1!$C$2:$C$4</c:f>
              <c:numCache>
                <c:formatCode>General</c:formatCode>
                <c:ptCount val="3"/>
                <c:pt idx="0">
                  <c:v>7.4794717121522147</c:v>
                </c:pt>
                <c:pt idx="1">
                  <c:v>7.7429547112260453</c:v>
                </c:pt>
                <c:pt idx="2">
                  <c:v>6.8777680886706278</c:v>
                </c:pt>
              </c:numCache>
            </c:numRef>
          </c:val>
          <c:smooth val="0"/>
          <c:extLst>
            <c:ext xmlns:c16="http://schemas.microsoft.com/office/drawing/2014/chart" uri="{C3380CC4-5D6E-409C-BE32-E72D297353CC}">
              <c16:uniqueId val="{00000000-0744-4CAC-97C3-A87020C3DA37}"/>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Q11: Did your NHS mental health team consider how areas of your life impact your mental health?</c:v>
                  </c:pt>
                </c:lvl>
              </c:multiLvlStrCache>
            </c:multiLvlStrRef>
          </c:cat>
          <c:val>
            <c:numRef>
              <c:f>Sheet1!$D$2:$D$4</c:f>
              <c:numCache>
                <c:formatCode>General</c:formatCode>
                <c:ptCount val="3"/>
                <c:pt idx="0">
                  <c:v>7.2362604295832309</c:v>
                </c:pt>
                <c:pt idx="1">
                  <c:v>7.2138515693808829</c:v>
                </c:pt>
                <c:pt idx="2">
                  <c:v>7.4922919840157887</c:v>
                </c:pt>
              </c:numCache>
            </c:numRef>
          </c:val>
          <c:smooth val="0"/>
          <c:extLst>
            <c:ext xmlns:c16="http://schemas.microsoft.com/office/drawing/2014/chart" uri="{C3380CC4-5D6E-409C-BE32-E72D297353CC}">
              <c16:uniqueId val="{00000001-0744-4CAC-97C3-A87020C3DA37}"/>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Q12: Did you have to repeat your mental health history to your NHS mental health team?</c:v>
                  </c:pt>
                </c:lvl>
              </c:multiLvlStrCache>
            </c:multiLvlStrRef>
          </c:cat>
          <c:val>
            <c:numRef>
              <c:f>Sheet1!$C$2:$C$4</c:f>
              <c:numCache>
                <c:formatCode>General</c:formatCode>
                <c:ptCount val="3"/>
                <c:pt idx="0">
                  <c:v>5.6612170059971723</c:v>
                </c:pt>
                <c:pt idx="1">
                  <c:v>6.1207148067104296</c:v>
                </c:pt>
                <c:pt idx="2">
                  <c:v>5.0846989335117971</c:v>
                </c:pt>
              </c:numCache>
            </c:numRef>
          </c:val>
          <c:smooth val="0"/>
          <c:extLst>
            <c:ext xmlns:c16="http://schemas.microsoft.com/office/drawing/2014/chart" uri="{C3380CC4-5D6E-409C-BE32-E72D297353CC}">
              <c16:uniqueId val="{00000000-474C-46A9-A9F0-8EF45ED0033F}"/>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Q12: Did you have to repeat your mental health history to your NHS mental health team?</c:v>
                  </c:pt>
                </c:lvl>
              </c:multiLvlStrCache>
            </c:multiLvlStrRef>
          </c:cat>
          <c:val>
            <c:numRef>
              <c:f>Sheet1!$D$2:$D$4</c:f>
              <c:numCache>
                <c:formatCode>General</c:formatCode>
                <c:ptCount val="3"/>
                <c:pt idx="0">
                  <c:v>5.9366243016284193</c:v>
                </c:pt>
                <c:pt idx="1">
                  <c:v>5.982606896782781</c:v>
                </c:pt>
                <c:pt idx="2">
                  <c:v>5.9262200031414682</c:v>
                </c:pt>
              </c:numCache>
            </c:numRef>
          </c:val>
          <c:smooth val="0"/>
          <c:extLst>
            <c:ext xmlns:c16="http://schemas.microsoft.com/office/drawing/2014/chart" uri="{C3380CC4-5D6E-409C-BE32-E72D297353CC}">
              <c16:uniqueId val="{00000001-474C-46A9-A9F0-8EF45ED0033F}"/>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Q16: Were you given a choice on how your care and treatment would be delivered?</c:v>
                  </c:pt>
                </c:lvl>
              </c:multiLvlStrCache>
            </c:multiLvlStrRef>
          </c:cat>
          <c:val>
            <c:numRef>
              <c:f>Sheet1!$C$2:$C$3</c:f>
              <c:numCache>
                <c:formatCode>General</c:formatCode>
                <c:ptCount val="2"/>
                <c:pt idx="0">
                  <c:v>7.4410132493885186</c:v>
                </c:pt>
                <c:pt idx="1">
                  <c:v>7.3610621962386418</c:v>
                </c:pt>
              </c:numCache>
            </c:numRef>
          </c:val>
          <c:smooth val="0"/>
          <c:extLst>
            <c:ext xmlns:c16="http://schemas.microsoft.com/office/drawing/2014/chart" uri="{C3380CC4-5D6E-409C-BE32-E72D297353CC}">
              <c16:uniqueId val="{00000000-A307-4D35-805E-6F70C05391A9}"/>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Q16: Were you given a choice on how your care and treatment would be delivered?</c:v>
                  </c:pt>
                </c:lvl>
              </c:multiLvlStrCache>
            </c:multiLvlStrRef>
          </c:cat>
          <c:val>
            <c:numRef>
              <c:f>Sheet1!$D$2:$D$3</c:f>
              <c:numCache>
                <c:formatCode>General</c:formatCode>
                <c:ptCount val="2"/>
                <c:pt idx="0">
                  <c:v>7.1319548039999177</c:v>
                </c:pt>
                <c:pt idx="1">
                  <c:v>7.6494318498032987</c:v>
                </c:pt>
              </c:numCache>
            </c:numRef>
          </c:val>
          <c:smooth val="0"/>
          <c:extLst>
            <c:ext xmlns:c16="http://schemas.microsoft.com/office/drawing/2014/chart" uri="{C3380CC4-5D6E-409C-BE32-E72D297353CC}">
              <c16:uniqueId val="{00000001-A307-4D35-805E-6F70C05391A9}"/>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5.3847074636351602</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1.3908805543558147</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0.13375221541961224</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0.41662673737352218</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5.6521817947119084</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6.0774109782765278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19916413043478262"/>
                  <c:y val="-1.3248719661545312E-3"/>
                </c:manualLayout>
              </c:layout>
              <c:tx>
                <c:rich>
                  <a:bodyPr/>
                  <a:lstStyle/>
                  <a:p>
                    <a:r>
                      <a:rPr lang="en-GB" dirty="0"/>
                      <a:t>Q15. Did your NHS mental health team involve you in a plan for your care?</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Q18: Has your NHS mental health team supported you to make decisions about your care and treatment?</c:v>
                  </c:pt>
                </c:lvl>
              </c:multiLvlStrCache>
            </c:multiLvlStrRef>
          </c:cat>
          <c:val>
            <c:numRef>
              <c:f>Sheet1!$C$2:$C$4</c:f>
              <c:numCache>
                <c:formatCode>General</c:formatCode>
                <c:ptCount val="3"/>
                <c:pt idx="0">
                  <c:v>7.0099580712788256</c:v>
                </c:pt>
                <c:pt idx="1">
                  <c:v>7.0693828023503498</c:v>
                </c:pt>
                <c:pt idx="2">
                  <c:v>6.6950879943770101</c:v>
                </c:pt>
              </c:numCache>
            </c:numRef>
          </c:val>
          <c:smooth val="0"/>
          <c:extLst>
            <c:ext xmlns:c16="http://schemas.microsoft.com/office/drawing/2014/chart" uri="{C3380CC4-5D6E-409C-BE32-E72D297353CC}">
              <c16:uniqueId val="{00000000-552D-4F34-9DDD-C4390413313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Q18: Has your NHS mental health team supported you to make decisions about your care and treatment?</c:v>
                  </c:pt>
                </c:lvl>
              </c:multiLvlStrCache>
            </c:multiLvlStrRef>
          </c:cat>
          <c:val>
            <c:numRef>
              <c:f>Sheet1!$D$2:$D$4</c:f>
              <c:numCache>
                <c:formatCode>General</c:formatCode>
                <c:ptCount val="3"/>
                <c:pt idx="0">
                  <c:v>6.6158356584464606</c:v>
                </c:pt>
                <c:pt idx="1">
                  <c:v>6.7579491443179514</c:v>
                </c:pt>
                <c:pt idx="2">
                  <c:v>7.2238069606252919</c:v>
                </c:pt>
              </c:numCache>
            </c:numRef>
          </c:val>
          <c:smooth val="0"/>
          <c:extLst>
            <c:ext xmlns:c16="http://schemas.microsoft.com/office/drawing/2014/chart" uri="{C3380CC4-5D6E-409C-BE32-E72D297353CC}">
              <c16:uniqueId val="{00000001-552D-4F34-9DDD-C4390413313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Q26: Would you know who to contact out of office hours within the NHS if you had a crisis?</c:v>
                  </c:pt>
                </c:lvl>
              </c:multiLvlStrCache>
            </c:multiLvlStrRef>
          </c:cat>
          <c:val>
            <c:numRef>
              <c:f>Sheet1!$C$2:$C$4</c:f>
              <c:numCache>
                <c:formatCode>General</c:formatCode>
                <c:ptCount val="3"/>
                <c:pt idx="0">
                  <c:v>7.6518101831818832</c:v>
                </c:pt>
                <c:pt idx="1">
                  <c:v>7.4079609982329062</c:v>
                </c:pt>
                <c:pt idx="2">
                  <c:v>8.0505607518632889</c:v>
                </c:pt>
              </c:numCache>
            </c:numRef>
          </c:val>
          <c:smooth val="0"/>
          <c:extLst>
            <c:ext xmlns:c16="http://schemas.microsoft.com/office/drawing/2014/chart" uri="{C3380CC4-5D6E-409C-BE32-E72D297353CC}">
              <c16:uniqueId val="{00000000-731A-4732-B618-03952FA0D579}"/>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Q26: Would you know who to contact out of office hours within the NHS if you had a crisis?</c:v>
                  </c:pt>
                </c:lvl>
              </c:multiLvlStrCache>
            </c:multiLvlStrRef>
          </c:cat>
          <c:val>
            <c:numRef>
              <c:f>Sheet1!$D$2:$D$4</c:f>
              <c:numCache>
                <c:formatCode>General</c:formatCode>
                <c:ptCount val="3"/>
                <c:pt idx="0">
                  <c:v>6.9667290313571062</c:v>
                </c:pt>
                <c:pt idx="1">
                  <c:v>7.4238873297489816</c:v>
                </c:pt>
                <c:pt idx="2">
                  <c:v>8.1428962547021602</c:v>
                </c:pt>
              </c:numCache>
            </c:numRef>
          </c:val>
          <c:smooth val="0"/>
          <c:extLst>
            <c:ext xmlns:c16="http://schemas.microsoft.com/office/drawing/2014/chart" uri="{C3380CC4-5D6E-409C-BE32-E72D297353CC}">
              <c16:uniqueId val="{00000001-731A-4732-B618-03952FA0D579}"/>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Q33: Have NHS mental health services involved a member of your family or someone else close to you as much as you would like?</c:v>
                  </c:pt>
                </c:lvl>
              </c:multiLvlStrCache>
            </c:multiLvlStrRef>
          </c:cat>
          <c:val>
            <c:numRef>
              <c:f>Sheet1!$C$2:$C$4</c:f>
              <c:numCache>
                <c:formatCode>General</c:formatCode>
                <c:ptCount val="3"/>
                <c:pt idx="0">
                  <c:v>7.6036917913578526</c:v>
                </c:pt>
                <c:pt idx="2">
                  <c:v>6.8480669606853004</c:v>
                </c:pt>
              </c:numCache>
            </c:numRef>
          </c:val>
          <c:smooth val="0"/>
          <c:extLst>
            <c:ext xmlns:c16="http://schemas.microsoft.com/office/drawing/2014/chart" uri="{C3380CC4-5D6E-409C-BE32-E72D297353CC}">
              <c16:uniqueId val="{00000000-7AF8-4B5B-ABB3-B7E796D4D0C4}"/>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Q33: Have NHS mental health services involved a member of your family or someone else close to you as much as you would like?</c:v>
                  </c:pt>
                </c:lvl>
              </c:multiLvlStrCache>
            </c:multiLvlStrRef>
          </c:cat>
          <c:val>
            <c:numRef>
              <c:f>Sheet1!$D$2:$D$4</c:f>
              <c:numCache>
                <c:formatCode>General</c:formatCode>
                <c:ptCount val="3"/>
                <c:pt idx="0">
                  <c:v>7.6130279190073216</c:v>
                </c:pt>
                <c:pt idx="1">
                  <c:v>7.4725114085323288</c:v>
                </c:pt>
              </c:numCache>
            </c:numRef>
          </c:val>
          <c:smooth val="0"/>
          <c:extLst>
            <c:ext xmlns:c16="http://schemas.microsoft.com/office/drawing/2014/chart" uri="{C3380CC4-5D6E-409C-BE32-E72D297353CC}">
              <c16:uniqueId val="{00000001-7AF8-4B5B-ABB3-B7E796D4D0C4}"/>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Q34: Has your NHS mental health team asked if you need support to access your care and treatment?</c:v>
                  </c:pt>
                </c:lvl>
              </c:multiLvlStrCache>
            </c:multiLvlStrRef>
          </c:cat>
          <c:val>
            <c:numRef>
              <c:f>Sheet1!$C$2:$C$4</c:f>
              <c:numCache>
                <c:formatCode>General</c:formatCode>
                <c:ptCount val="3"/>
                <c:pt idx="0">
                  <c:v>6.7180332568807337</c:v>
                </c:pt>
                <c:pt idx="1">
                  <c:v>6.0883802282583526</c:v>
                </c:pt>
                <c:pt idx="2">
                  <c:v>4.4041675425688451</c:v>
                </c:pt>
              </c:numCache>
            </c:numRef>
          </c:val>
          <c:smooth val="0"/>
          <c:extLst>
            <c:ext xmlns:c16="http://schemas.microsoft.com/office/drawing/2014/chart" uri="{C3380CC4-5D6E-409C-BE32-E72D297353CC}">
              <c16:uniqueId val="{00000000-4A72-4377-AA57-F38678192F72}"/>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Q34: Has your NHS mental health team asked if you need support to access your care and treatment?</c:v>
                  </c:pt>
                </c:lvl>
              </c:multiLvlStrCache>
            </c:multiLvlStrRef>
          </c:cat>
          <c:val>
            <c:numRef>
              <c:f>Sheet1!$D$2:$D$4</c:f>
              <c:numCache>
                <c:formatCode>General</c:formatCode>
                <c:ptCount val="3"/>
                <c:pt idx="0">
                  <c:v>5.1228070316205114</c:v>
                </c:pt>
                <c:pt idx="1">
                  <c:v>5.2515246216845917</c:v>
                </c:pt>
              </c:numCache>
            </c:numRef>
          </c:val>
          <c:smooth val="0"/>
          <c:extLst>
            <c:ext xmlns:c16="http://schemas.microsoft.com/office/drawing/2014/chart" uri="{C3380CC4-5D6E-409C-BE32-E72D297353CC}">
              <c16:uniqueId val="{00000001-4A72-4377-AA57-F38678192F72}"/>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Q14: Did your NHS mental health team treat you with care and compassion?</c:v>
                  </c:pt>
                </c:lvl>
              </c:multiLvlStrCache>
            </c:multiLvlStrRef>
          </c:cat>
          <c:val>
            <c:numRef>
              <c:f>Sheet1!$C$2:$C$4</c:f>
              <c:numCache>
                <c:formatCode>General</c:formatCode>
                <c:ptCount val="3"/>
                <c:pt idx="0">
                  <c:v>9.49711866400094</c:v>
                </c:pt>
                <c:pt idx="1">
                  <c:v>8.8759969566586214</c:v>
                </c:pt>
                <c:pt idx="2">
                  <c:v>9.0171218032076279</c:v>
                </c:pt>
              </c:numCache>
            </c:numRef>
          </c:val>
          <c:smooth val="0"/>
          <c:extLst>
            <c:ext xmlns:c16="http://schemas.microsoft.com/office/drawing/2014/chart" uri="{C3380CC4-5D6E-409C-BE32-E72D297353CC}">
              <c16:uniqueId val="{00000000-CED9-4F70-9584-58C5306973F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Q14: Did your NHS mental health team treat you with care and compassion?</c:v>
                  </c:pt>
                </c:lvl>
              </c:multiLvlStrCache>
            </c:multiLvlStrRef>
          </c:cat>
          <c:val>
            <c:numRef>
              <c:f>Sheet1!$D$2:$D$4</c:f>
              <c:numCache>
                <c:formatCode>General</c:formatCode>
                <c:ptCount val="3"/>
                <c:pt idx="0">
                  <c:v>9.1493772369845452</c:v>
                </c:pt>
                <c:pt idx="1">
                  <c:v>9.0107266240157244</c:v>
                </c:pt>
                <c:pt idx="2">
                  <c:v>9.1688712640297485</c:v>
                </c:pt>
              </c:numCache>
            </c:numRef>
          </c:val>
          <c:smooth val="0"/>
          <c:extLst>
            <c:ext xmlns:c16="http://schemas.microsoft.com/office/drawing/2014/chart" uri="{C3380CC4-5D6E-409C-BE32-E72D297353CC}">
              <c16:uniqueId val="{00000001-CED9-4F70-9584-58C5306973F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Q39: Overall, in the last 12 months, did you feel that you were treated with respect and dignity by NHS mental health services?</c:v>
                  </c:pt>
                </c:lvl>
              </c:multiLvlStrCache>
            </c:multiLvlStrRef>
          </c:cat>
          <c:val>
            <c:numRef>
              <c:f>Sheet1!$C$2:$C$4</c:f>
              <c:numCache>
                <c:formatCode>General</c:formatCode>
                <c:ptCount val="3"/>
                <c:pt idx="0">
                  <c:v>9.7009954573838932</c:v>
                </c:pt>
                <c:pt idx="1">
                  <c:v>8.9225047361384782</c:v>
                </c:pt>
                <c:pt idx="2">
                  <c:v>9.0062545091881336</c:v>
                </c:pt>
              </c:numCache>
            </c:numRef>
          </c:val>
          <c:smooth val="0"/>
          <c:extLst>
            <c:ext xmlns:c16="http://schemas.microsoft.com/office/drawing/2014/chart" uri="{C3380CC4-5D6E-409C-BE32-E72D297353CC}">
              <c16:uniqueId val="{00000000-E55B-4143-B670-C6281A86128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Q39: Overall, in the last 12 months, did you feel that you were treated with respect and dignity by NHS mental health services?</c:v>
                  </c:pt>
                </c:lvl>
              </c:multiLvlStrCache>
            </c:multiLvlStrRef>
          </c:cat>
          <c:val>
            <c:numRef>
              <c:f>Sheet1!$D$2:$D$4</c:f>
              <c:numCache>
                <c:formatCode>General</c:formatCode>
                <c:ptCount val="3"/>
                <c:pt idx="0">
                  <c:v>9.1953510036418304</c:v>
                </c:pt>
                <c:pt idx="1">
                  <c:v>8.9452998967639505</c:v>
                </c:pt>
                <c:pt idx="2">
                  <c:v>9.1807458445672889</c:v>
                </c:pt>
              </c:numCache>
            </c:numRef>
          </c:val>
          <c:smooth val="0"/>
          <c:extLst>
            <c:ext xmlns:c16="http://schemas.microsoft.com/office/drawing/2014/chart" uri="{C3380CC4-5D6E-409C-BE32-E72D297353CC}">
              <c16:uniqueId val="{00000001-E55B-4143-B670-C6281A86128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Q38: Overall, in the last 12 months, how was your experience of using NHS mental health services?</c:v>
                  </c:pt>
                </c:lvl>
              </c:multiLvlStrCache>
            </c:multiLvlStrRef>
          </c:cat>
          <c:val>
            <c:numRef>
              <c:f>Sheet1!$C$2:$C$4</c:f>
              <c:numCache>
                <c:formatCode>General</c:formatCode>
                <c:ptCount val="3"/>
                <c:pt idx="0">
                  <c:v>8.3510317703544796</c:v>
                </c:pt>
                <c:pt idx="1">
                  <c:v>7.7584105812635844</c:v>
                </c:pt>
                <c:pt idx="2">
                  <c:v>7.369641309059384</c:v>
                </c:pt>
              </c:numCache>
            </c:numRef>
          </c:val>
          <c:smooth val="0"/>
          <c:extLst>
            <c:ext xmlns:c16="http://schemas.microsoft.com/office/drawing/2014/chart" uri="{C3380CC4-5D6E-409C-BE32-E72D297353CC}">
              <c16:uniqueId val="{00000000-3AA1-4578-B6DE-4088ADB45B1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Q38: Overall, in the last 12 months, how was your experience of using NHS mental health services?</c:v>
                  </c:pt>
                </c:lvl>
              </c:multiLvlStrCache>
            </c:multiLvlStrRef>
          </c:cat>
          <c:val>
            <c:numRef>
              <c:f>Sheet1!$D$2:$D$4</c:f>
              <c:numCache>
                <c:formatCode>General</c:formatCode>
                <c:ptCount val="3"/>
                <c:pt idx="0">
                  <c:v>7.8287165786384518</c:v>
                </c:pt>
                <c:pt idx="1">
                  <c:v>7.7604691071561334</c:v>
                </c:pt>
                <c:pt idx="2">
                  <c:v>8.0182406981977241</c:v>
                </c:pt>
              </c:numCache>
            </c:numRef>
          </c:val>
          <c:smooth val="0"/>
          <c:extLst>
            <c:ext xmlns:c16="http://schemas.microsoft.com/office/drawing/2014/chart" uri="{C3380CC4-5D6E-409C-BE32-E72D297353CC}">
              <c16:uniqueId val="{00000001-3AA1-4578-B6DE-4088ADB45B1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Q40: Aside from this questionnaire, in the last 12 months, have you been asked by NHS mental health services to give your views on the quality of your care?</c:v>
                  </c:pt>
                </c:lvl>
              </c:multiLvlStrCache>
            </c:multiLvlStrRef>
          </c:cat>
          <c:val>
            <c:numRef>
              <c:f>Sheet1!$C$2:$C$4</c:f>
              <c:numCache>
                <c:formatCode>General</c:formatCode>
                <c:ptCount val="3"/>
                <c:pt idx="0">
                  <c:v>2.7356969554668549</c:v>
                </c:pt>
                <c:pt idx="1">
                  <c:v>2.9722413844815692</c:v>
                </c:pt>
                <c:pt idx="2">
                  <c:v>1.4933225141156981</c:v>
                </c:pt>
              </c:numCache>
            </c:numRef>
          </c:val>
          <c:smooth val="0"/>
          <c:extLst>
            <c:ext xmlns:c16="http://schemas.microsoft.com/office/drawing/2014/chart" uri="{C3380CC4-5D6E-409C-BE32-E72D297353CC}">
              <c16:uniqueId val="{00000000-49D4-47E2-A05C-A1D8D6D5E9F2}"/>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Q40: Aside from this questionnaire, in the last 12 months, have you been asked by NHS mental health services to give your views on the quality of your care?</c:v>
                  </c:pt>
                </c:lvl>
              </c:multiLvlStrCache>
            </c:multiLvlStrRef>
          </c:cat>
          <c:val>
            <c:numRef>
              <c:f>Sheet1!$D$2:$D$4</c:f>
              <c:numCache>
                <c:formatCode>General</c:formatCode>
                <c:ptCount val="3"/>
                <c:pt idx="0">
                  <c:v>1.9012393028469841</c:v>
                </c:pt>
                <c:pt idx="1">
                  <c:v>2.171652962708281</c:v>
                </c:pt>
              </c:numCache>
            </c:numRef>
          </c:val>
          <c:smooth val="0"/>
          <c:extLst>
            <c:ext xmlns:c16="http://schemas.microsoft.com/office/drawing/2014/chart" uri="{C3380CC4-5D6E-409C-BE32-E72D297353CC}">
              <c16:uniqueId val="{00000001-49D4-47E2-A05C-A1D8D6D5E9F2}"/>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5.1687372826680473</c:v>
                </c:pt>
              </c:numCache>
            </c:numRef>
          </c:val>
          <c:extLst>
            <c:ext xmlns:c16="http://schemas.microsoft.com/office/drawing/2014/chart" uri="{C3380CC4-5D6E-409C-BE32-E72D297353CC}">
              <c16:uniqueId val="{00000000-889D-4ED1-B566-B34839CD0D3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89D-4ED1-B566-B34839CD0D3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0.11298820163008028</c:v>
                </c:pt>
              </c:numCache>
            </c:numRef>
          </c:val>
          <c:extLst>
            <c:ext xmlns:c16="http://schemas.microsoft.com/office/drawing/2014/chart" uri="{C3380CC4-5D6E-409C-BE32-E72D297353CC}">
              <c16:uniqueId val="{00000002-889D-4ED1-B566-B34839CD0D3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0.13657410789455238</c:v>
                </c:pt>
              </c:numCache>
            </c:numRef>
          </c:val>
          <c:extLst>
            <c:ext xmlns:c16="http://schemas.microsoft.com/office/drawing/2014/chart" uri="{C3380CC4-5D6E-409C-BE32-E72D297353CC}">
              <c16:uniqueId val="{00000003-889D-4ED1-B566-B34839CD0D3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1.4258142349614866</c:v>
                </c:pt>
              </c:numCache>
            </c:numRef>
          </c:val>
          <c:extLst>
            <c:ext xmlns:c16="http://schemas.microsoft.com/office/drawing/2014/chart" uri="{C3380CC4-5D6E-409C-BE32-E72D297353CC}">
              <c16:uniqueId val="{00000004-889D-4ED1-B566-B34839CD0D3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0.13657410789455238</c:v>
                </c:pt>
              </c:numCache>
            </c:numRef>
          </c:val>
          <c:extLst>
            <c:ext xmlns:c16="http://schemas.microsoft.com/office/drawing/2014/chart" uri="{C3380CC4-5D6E-409C-BE32-E72D297353CC}">
              <c16:uniqueId val="{00000005-889D-4ED1-B566-B34839CD0D3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0.32005345125673568</c:v>
                </c:pt>
              </c:numCache>
            </c:numRef>
          </c:val>
          <c:extLst>
            <c:ext xmlns:c16="http://schemas.microsoft.com/office/drawing/2014/chart" uri="{C3380CC4-5D6E-409C-BE32-E72D297353CC}">
              <c16:uniqueId val="{00000006-889D-4ED1-B566-B34839CD0D3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89D-4ED1-B566-B34839CD0D30}"/>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5.4550286714520109</c:v>
                </c:pt>
              </c:numCache>
            </c:numRef>
          </c:xVal>
          <c:yVal>
            <c:numLit>
              <c:formatCode>General</c:formatCode>
              <c:ptCount val="1"/>
              <c:pt idx="0">
                <c:v>1</c:v>
              </c:pt>
            </c:numLit>
          </c:yVal>
          <c:smooth val="0"/>
          <c:extLst>
            <c:ext xmlns:c16="http://schemas.microsoft.com/office/drawing/2014/chart" uri="{C3380CC4-5D6E-409C-BE32-E72D297353CC}">
              <c16:uniqueId val="{00000008-889D-4ED1-B566-B34839CD0D30}"/>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89D-4ED1-B566-B34839CD0D30}"/>
              </c:ext>
            </c:extLst>
          </c:dPt>
          <c:xVal>
            <c:numRef>
              <c:f>Sheet1!$B$12</c:f>
              <c:numCache>
                <c:formatCode>General</c:formatCode>
                <c:ptCount val="1"/>
                <c:pt idx="0">
                  <c:v>6.1312067096734237</c:v>
                </c:pt>
              </c:numCache>
            </c:numRef>
          </c:xVal>
          <c:yVal>
            <c:numLit>
              <c:formatCode>General</c:formatCode>
              <c:ptCount val="1"/>
              <c:pt idx="0">
                <c:v>1</c:v>
              </c:pt>
            </c:numLit>
          </c:yVal>
          <c:smooth val="0"/>
          <c:extLst>
            <c:ext xmlns:c16="http://schemas.microsoft.com/office/drawing/2014/chart" uri="{C3380CC4-5D6E-409C-BE32-E72D297353CC}">
              <c16:uniqueId val="{0000000A-889D-4ED1-B566-B34839CD0D30}"/>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C-889D-4ED1-B566-B34839CD0D30}"/>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4.3887728920122111</c:v>
                </c:pt>
              </c:numCache>
            </c:numRef>
          </c:val>
          <c:extLst>
            <c:ext xmlns:c16="http://schemas.microsoft.com/office/drawing/2014/chart" uri="{C3380CC4-5D6E-409C-BE32-E72D297353CC}">
              <c16:uniqueId val="{00000000-9668-4A6A-B3F5-7BA8028BFA7A}"/>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668-4A6A-B3F5-7BA8028BFA7A}"/>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5.8333928817791758E-2</c:v>
                </c:pt>
              </c:numCache>
            </c:numRef>
          </c:val>
          <c:extLst>
            <c:ext xmlns:c16="http://schemas.microsoft.com/office/drawing/2014/chart" uri="{C3380CC4-5D6E-409C-BE32-E72D297353CC}">
              <c16:uniqueId val="{00000002-9668-4A6A-B3F5-7BA8028BFA7A}"/>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0.20350336148628489</c:v>
                </c:pt>
              </c:numCache>
            </c:numRef>
          </c:val>
          <c:extLst>
            <c:ext xmlns:c16="http://schemas.microsoft.com/office/drawing/2014/chart" uri="{C3380CC4-5D6E-409C-BE32-E72D297353CC}">
              <c16:uniqueId val="{00000003-9668-4A6A-B3F5-7BA8028BFA7A}"/>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2.1245461101139966</c:v>
                </c:pt>
              </c:numCache>
            </c:numRef>
          </c:val>
          <c:extLst>
            <c:ext xmlns:c16="http://schemas.microsoft.com/office/drawing/2014/chart" uri="{C3380CC4-5D6E-409C-BE32-E72D297353CC}">
              <c16:uniqueId val="{00000004-9668-4A6A-B3F5-7BA8028BFA7A}"/>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0.20350336148628489</c:v>
                </c:pt>
              </c:numCache>
            </c:numRef>
          </c:val>
          <c:extLst>
            <c:ext xmlns:c16="http://schemas.microsoft.com/office/drawing/2014/chart" uri="{C3380CC4-5D6E-409C-BE32-E72D297353CC}">
              <c16:uniqueId val="{00000005-9668-4A6A-B3F5-7BA8028BFA7A}"/>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0.25360558483384832</c:v>
                </c:pt>
              </c:numCache>
            </c:numRef>
          </c:val>
          <c:extLst>
            <c:ext xmlns:c16="http://schemas.microsoft.com/office/drawing/2014/chart" uri="{C3380CC4-5D6E-409C-BE32-E72D297353CC}">
              <c16:uniqueId val="{00000006-9668-4A6A-B3F5-7BA8028BFA7A}"/>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668-4A6A-B3F5-7BA8028BFA7A}"/>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5.2350715722105994</c:v>
                </c:pt>
              </c:numCache>
            </c:numRef>
          </c:xVal>
          <c:yVal>
            <c:numLit>
              <c:formatCode>General</c:formatCode>
              <c:ptCount val="1"/>
              <c:pt idx="0">
                <c:v>1</c:v>
              </c:pt>
            </c:numLit>
          </c:yVal>
          <c:smooth val="0"/>
          <c:extLst>
            <c:ext xmlns:c16="http://schemas.microsoft.com/office/drawing/2014/chart" uri="{C3380CC4-5D6E-409C-BE32-E72D297353CC}">
              <c16:uniqueId val="{00000008-9668-4A6A-B3F5-7BA8028BFA7A}"/>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668-4A6A-B3F5-7BA8028BFA7A}"/>
              </c:ext>
            </c:extLst>
          </c:dPt>
          <c:xVal>
            <c:numRef>
              <c:f>Sheet1!$B$12</c:f>
              <c:numCache>
                <c:formatCode>General</c:formatCode>
                <c:ptCount val="1"/>
                <c:pt idx="0">
                  <c:v>5.7128832373732861</c:v>
                </c:pt>
              </c:numCache>
            </c:numRef>
          </c:xVal>
          <c:yVal>
            <c:numLit>
              <c:formatCode>General</c:formatCode>
              <c:ptCount val="1"/>
              <c:pt idx="0">
                <c:v>1</c:v>
              </c:pt>
            </c:numLit>
          </c:yVal>
          <c:smooth val="0"/>
          <c:extLst>
            <c:ext xmlns:c16="http://schemas.microsoft.com/office/drawing/2014/chart" uri="{C3380CC4-5D6E-409C-BE32-E72D297353CC}">
              <c16:uniqueId val="{0000000A-9668-4A6A-B3F5-7BA8028BFA7A}"/>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668-4A6A-B3F5-7BA8028BFA7A}"/>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5.2069787866297004</c:v>
                </c:pt>
              </c:numCache>
            </c:numRef>
          </c:val>
          <c:extLst>
            <c:ext xmlns:c16="http://schemas.microsoft.com/office/drawing/2014/chart" uri="{C3380CC4-5D6E-409C-BE32-E72D297353CC}">
              <c16:uniqueId val="{00000000-D16C-4C94-BB73-C0AE6AA8011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16C-4C94-BB73-C0AE6AA8011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0.4094847177725347</c:v>
                </c:pt>
              </c:numCache>
            </c:numRef>
          </c:val>
          <c:extLst>
            <c:ext xmlns:c16="http://schemas.microsoft.com/office/drawing/2014/chart" uri="{C3380CC4-5D6E-409C-BE32-E72D297353CC}">
              <c16:uniqueId val="{00000002-D16C-4C94-BB73-C0AE6AA8011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0.17208923389983966</c:v>
                </c:pt>
              </c:numCache>
            </c:numRef>
          </c:val>
          <c:extLst>
            <c:ext xmlns:c16="http://schemas.microsoft.com/office/drawing/2014/chart" uri="{C3380CC4-5D6E-409C-BE32-E72D297353CC}">
              <c16:uniqueId val="{00000003-D16C-4C94-BB73-C0AE6AA8011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1.7965870922434029</c:v>
                </c:pt>
              </c:numCache>
            </c:numRef>
          </c:val>
          <c:extLst>
            <c:ext xmlns:c16="http://schemas.microsoft.com/office/drawing/2014/chart" uri="{C3380CC4-5D6E-409C-BE32-E72D297353CC}">
              <c16:uniqueId val="{00000004-D16C-4C94-BB73-C0AE6AA8011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1.8445045637265345E-2</c:v>
                </c:pt>
              </c:numCache>
            </c:numRef>
          </c:val>
          <c:extLst>
            <c:ext xmlns:c16="http://schemas.microsoft.com/office/drawing/2014/chart" uri="{C3380CC4-5D6E-409C-BE32-E72D297353CC}">
              <c16:uniqueId val="{00000005-D16C-4C94-BB73-C0AE6AA8011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D16C-4C94-BB73-C0AE6AA8011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16C-4C94-BB73-C0AE6AA8011B}"/>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6.002299530704553</c:v>
                </c:pt>
              </c:numCache>
            </c:numRef>
          </c:xVal>
          <c:yVal>
            <c:numLit>
              <c:formatCode>General</c:formatCode>
              <c:ptCount val="1"/>
              <c:pt idx="0">
                <c:v>1</c:v>
              </c:pt>
            </c:numLit>
          </c:yVal>
          <c:smooth val="0"/>
          <c:extLst>
            <c:ext xmlns:c16="http://schemas.microsoft.com/office/drawing/2014/chart" uri="{C3380CC4-5D6E-409C-BE32-E72D297353CC}">
              <c16:uniqueId val="{00000008-D16C-4C94-BB73-C0AE6AA8011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D16C-4C94-BB73-C0AE6AA8011B}"/>
              </c:ext>
            </c:extLst>
          </c:dPt>
          <c:xVal>
            <c:numRef>
              <c:f>Sheet1!$B$12</c:f>
              <c:numCache>
                <c:formatCode>General</c:formatCode>
                <c:ptCount val="1"/>
                <c:pt idx="0">
                  <c:v>6.6868462844237762</c:v>
                </c:pt>
              </c:numCache>
            </c:numRef>
          </c:xVal>
          <c:yVal>
            <c:numLit>
              <c:formatCode>General</c:formatCode>
              <c:ptCount val="1"/>
              <c:pt idx="0">
                <c:v>1</c:v>
              </c:pt>
            </c:numLit>
          </c:yVal>
          <c:smooth val="0"/>
          <c:extLst>
            <c:ext xmlns:c16="http://schemas.microsoft.com/office/drawing/2014/chart" uri="{C3380CC4-5D6E-409C-BE32-E72D297353CC}">
              <c16:uniqueId val="{0000000A-D16C-4C94-BB73-C0AE6AA8011B}"/>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D16C-4C94-BB73-C0AE6AA8011B}"/>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7.2026197960084843</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3.3933957334584264E-2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0.15883880673922679</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1.658254519868037</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0.15233094709786776</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8.0881190181743321</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8.2245198200163134</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529939613526571"/>
                  <c:y val="-1.3248719661545312E-3"/>
                </c:manualLayout>
              </c:layout>
              <c:tx>
                <c:rich>
                  <a:bodyPr/>
                  <a:lstStyle/>
                  <a:p>
                    <a:r>
                      <a:rPr lang="en-GB" dirty="0"/>
                      <a:t>Q19. Have you been given a diagnosis for your mental health? </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56DA-488C-BFC2-2399A9FB2C8F}"/>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6.0400123500327307</c:v>
                </c:pt>
                <c:pt idx="1">
                  <c:v>6.1442145891397626</c:v>
                </c:pt>
                <c:pt idx="2">
                  <c:v>6.1762405200541473</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56DA-488C-BFC2-2399A9FB2C8F}"/>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56DA-488C-BFC2-2399A9FB2C8F}"/>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6.4175167131708184</c:v>
                </c:pt>
                <c:pt idx="4">
                  <c:v>6.4504932745644057</c:v>
                </c:pt>
                <c:pt idx="5">
                  <c:v>6.5271228279933098</c:v>
                </c:pt>
                <c:pt idx="6">
                  <c:v>6.5300981480642486</c:v>
                </c:pt>
                <c:pt idx="7">
                  <c:v>6.5651871430297719</c:v>
                </c:pt>
                <c:pt idx="8">
                  <c:v>6.5867142461829618</c:v>
                </c:pt>
                <c:pt idx="9">
                  <c:v>6.628535902816509</c:v>
                </c:pt>
                <c:pt idx="10">
                  <c:v>6.6369305263108824</c:v>
                </c:pt>
                <c:pt idx="11">
                  <c:v>6.6460151081634153</c:v>
                </c:pt>
                <c:pt idx="12">
                  <c:v>6.6496247768494339</c:v>
                </c:pt>
                <c:pt idx="13">
                  <c:v>6.6545824782733494</c:v>
                </c:pt>
                <c:pt idx="14">
                  <c:v>6.6638692230155261</c:v>
                </c:pt>
                <c:pt idx="15">
                  <c:v>6.6885302105065083</c:v>
                </c:pt>
                <c:pt idx="16">
                  <c:v>6.6985657554764888</c:v>
                </c:pt>
                <c:pt idx="17">
                  <c:v>6.7094550864231932</c:v>
                </c:pt>
                <c:pt idx="18">
                  <c:v>6.7131731226732194</c:v>
                </c:pt>
                <c:pt idx="19">
                  <c:v>6.7442304737187753</c:v>
                </c:pt>
                <c:pt idx="20">
                  <c:v>6.7620547195506262</c:v>
                </c:pt>
                <c:pt idx="21">
                  <c:v>6.7845149259027924</c:v>
                </c:pt>
                <c:pt idx="22">
                  <c:v>6.8343450008143041</c:v>
                </c:pt>
                <c:pt idx="23">
                  <c:v>6.8899389912824924</c:v>
                </c:pt>
                <c:pt idx="24">
                  <c:v>6.8991166889112776</c:v>
                </c:pt>
                <c:pt idx="25">
                  <c:v>6.9013382691265646</c:v>
                </c:pt>
                <c:pt idx="26">
                  <c:v>6.9179050598692271</c:v>
                </c:pt>
                <c:pt idx="27">
                  <c:v>6.9225759568918006</c:v>
                </c:pt>
                <c:pt idx="28">
                  <c:v>6.9304615251988677</c:v>
                </c:pt>
                <c:pt idx="29">
                  <c:v>6.9640905861191253</c:v>
                </c:pt>
                <c:pt idx="30">
                  <c:v>6.9814736162904509</c:v>
                </c:pt>
                <c:pt idx="31">
                  <c:v>7.0223087860829541</c:v>
                </c:pt>
                <c:pt idx="32">
                  <c:v>7.0280161059639656</c:v>
                </c:pt>
                <c:pt idx="33">
                  <c:v>7.0482080495180499</c:v>
                </c:pt>
                <c:pt idx="34">
                  <c:v>7.0572974451257169</c:v>
                </c:pt>
                <c:pt idx="35">
                  <c:v>7.0607753058824674</c:v>
                </c:pt>
                <c:pt idx="36">
                  <c:v>7.1139931249670196</c:v>
                </c:pt>
                <c:pt idx="37">
                  <c:v>7.1354535995697024</c:v>
                </c:pt>
                <c:pt idx="38">
                  <c:v>7.1843508876346691</c:v>
                </c:pt>
                <c:pt idx="39">
                  <c:v>7.2908419855164768</c:v>
                </c:pt>
                <c:pt idx="40">
                  <c:v>7.3349655365671307</c:v>
                </c:pt>
                <c:pt idx="41">
                  <c:v>7.353385003746622</c:v>
                </c:pt>
                <c:pt idx="42">
                  <c:v>7.3949093406948334</c:v>
                </c:pt>
                <c:pt idx="43">
                  <c:v>7.4163652023453697</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3-56DA-488C-BFC2-2399A9FB2C8F}"/>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7.5326077566051586</c:v>
                </c:pt>
                <c:pt idx="45">
                  <c:v>#N/A</c:v>
                </c:pt>
                <c:pt idx="46">
                  <c:v>#N/A</c:v>
                </c:pt>
                <c:pt idx="47">
                  <c:v>#N/A</c:v>
                </c:pt>
                <c:pt idx="48">
                  <c:v>#N/A</c:v>
                </c:pt>
                <c:pt idx="49">
                  <c:v>#N/A</c:v>
                </c:pt>
              </c:numCache>
            </c:numRef>
          </c:val>
          <c:extLst>
            <c:ext xmlns:c16="http://schemas.microsoft.com/office/drawing/2014/chart" uri="{C3380CC4-5D6E-409C-BE32-E72D297353CC}">
              <c16:uniqueId val="{00000004-56DA-488C-BFC2-2399A9FB2C8F}"/>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7.5172456547077058</c:v>
                </c:pt>
                <c:pt idx="46">
                  <c:v>7.543511531702987</c:v>
                </c:pt>
                <c:pt idx="47">
                  <c:v>7.5732538242079688</c:v>
                </c:pt>
                <c:pt idx="48">
                  <c:v>7.6139045062722932</c:v>
                </c:pt>
                <c:pt idx="49">
                  <c:v>#N/A</c:v>
                </c:pt>
              </c:numCache>
            </c:numRef>
          </c:val>
          <c:extLst>
            <c:ext xmlns:c16="http://schemas.microsoft.com/office/drawing/2014/chart" uri="{C3380CC4-5D6E-409C-BE32-E72D297353CC}">
              <c16:uniqueId val="{00000005-56DA-488C-BFC2-2399A9FB2C8F}"/>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8.050361264058731</c:v>
                </c:pt>
              </c:numCache>
            </c:numRef>
          </c:val>
          <c:extLst>
            <c:ext xmlns:c16="http://schemas.microsoft.com/office/drawing/2014/chart" uri="{C3380CC4-5D6E-409C-BE32-E72D297353CC}">
              <c16:uniqueId val="{00000006-56DA-488C-BFC2-2399A9FB2C8F}"/>
            </c:ext>
          </c:extLst>
        </c:ser>
        <c:dLbls>
          <c:showLegendKey val="0"/>
          <c:showVal val="0"/>
          <c:showCatName val="0"/>
          <c:showSerName val="0"/>
          <c:showPercent val="0"/>
          <c:showBubbleSize val="0"/>
        </c:dLbls>
        <c:gapWidth val="50"/>
        <c:overlap val="100"/>
        <c:axId val="898310016"/>
        <c:axId val="89831545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6.1762405200541473</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56DA-488C-BFC2-2399A9FB2C8F}"/>
            </c:ext>
          </c:extLst>
        </c:ser>
        <c:dLbls>
          <c:showLegendKey val="0"/>
          <c:showVal val="0"/>
          <c:showCatName val="0"/>
          <c:showSerName val="0"/>
          <c:showPercent val="0"/>
          <c:showBubbleSize val="0"/>
        </c:dLbls>
        <c:gapWidth val="0"/>
        <c:overlap val="-100"/>
        <c:axId val="898323072"/>
        <c:axId val="898325248"/>
      </c:barChart>
      <c:catAx>
        <c:axId val="898310016"/>
        <c:scaling>
          <c:orientation val="minMax"/>
        </c:scaling>
        <c:delete val="1"/>
        <c:axPos val="b"/>
        <c:numFmt formatCode="General" sourceLinked="1"/>
        <c:majorTickMark val="none"/>
        <c:minorTickMark val="none"/>
        <c:tickLblPos val="nextTo"/>
        <c:crossAx val="898315456"/>
        <c:crosses val="autoZero"/>
        <c:auto val="1"/>
        <c:lblAlgn val="ctr"/>
        <c:lblOffset val="100"/>
        <c:noMultiLvlLbl val="0"/>
      </c:catAx>
      <c:valAx>
        <c:axId val="89831545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10016"/>
        <c:crosses val="autoZero"/>
        <c:crossBetween val="between"/>
      </c:valAx>
      <c:valAx>
        <c:axId val="89832524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3072"/>
        <c:crosses val="max"/>
        <c:crossBetween val="between"/>
      </c:valAx>
      <c:catAx>
        <c:axId val="898323072"/>
        <c:scaling>
          <c:orientation val="minMax"/>
        </c:scaling>
        <c:delete val="1"/>
        <c:axPos val="b"/>
        <c:numFmt formatCode="General" sourceLinked="1"/>
        <c:majorTickMark val="out"/>
        <c:minorTickMark val="none"/>
        <c:tickLblPos val="nextTo"/>
        <c:crossAx val="89832524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6.7613228011947069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0.23412524055578832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0.11259887738872898</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1.1755162431336528</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0.11259887738872898</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0.30467041807332151</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7.0996379290463034</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7.695805040706051</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Q21_1. Have any of the following been discussed with you about your medication? Purpose of medication</a:t>
                    </a: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4.7902933099539204</c:v>
                </c:pt>
              </c:numCache>
            </c:numRef>
          </c:val>
          <c:extLst>
            <c:ext xmlns:c16="http://schemas.microsoft.com/office/drawing/2014/chart" uri="{C3380CC4-5D6E-409C-BE32-E72D297353CC}">
              <c16:uniqueId val="{00000000-56B8-4C32-A2C1-CB6F479F4F5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56B8-4C32-A2C1-CB6F479F4F5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56B8-4C32-A2C1-CB6F479F4F5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1.6887685137733754E-2</c:v>
                </c:pt>
              </c:numCache>
            </c:numRef>
          </c:val>
          <c:extLst>
            <c:ext xmlns:c16="http://schemas.microsoft.com/office/drawing/2014/chart" uri="{C3380CC4-5D6E-409C-BE32-E72D297353CC}">
              <c16:uniqueId val="{00000003-56B8-4C32-A2C1-CB6F479F4F5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1.9650359118305616</c:v>
                </c:pt>
              </c:numCache>
            </c:numRef>
          </c:val>
          <c:extLst>
            <c:ext xmlns:c16="http://schemas.microsoft.com/office/drawing/2014/chart" uri="{C3380CC4-5D6E-409C-BE32-E72D297353CC}">
              <c16:uniqueId val="{00000004-56B8-4C32-A2C1-CB6F479F4F5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0.18822439842330763</c:v>
                </c:pt>
              </c:numCache>
            </c:numRef>
          </c:val>
          <c:extLst>
            <c:ext xmlns:c16="http://schemas.microsoft.com/office/drawing/2014/chart" uri="{C3380CC4-5D6E-409C-BE32-E72D297353CC}">
              <c16:uniqueId val="{00000005-56B8-4C32-A2C1-CB6F479F4F5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0.224588797726609</c:v>
                </c:pt>
              </c:numCache>
            </c:numRef>
          </c:val>
          <c:extLst>
            <c:ext xmlns:c16="http://schemas.microsoft.com/office/drawing/2014/chart" uri="{C3380CC4-5D6E-409C-BE32-E72D297353CC}">
              <c16:uniqueId val="{00000006-56B8-4C32-A2C1-CB6F479F4F5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56B8-4C32-A2C1-CB6F479F4F5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4.7902933099539204</c:v>
                </c:pt>
              </c:numCache>
            </c:numRef>
          </c:xVal>
          <c:yVal>
            <c:numLit>
              <c:formatCode>General</c:formatCode>
              <c:ptCount val="1"/>
              <c:pt idx="0">
                <c:v>1</c:v>
              </c:pt>
            </c:numLit>
          </c:yVal>
          <c:smooth val="0"/>
          <c:extLst>
            <c:ext xmlns:c16="http://schemas.microsoft.com/office/drawing/2014/chart" uri="{C3380CC4-5D6E-409C-BE32-E72D297353CC}">
              <c16:uniqueId val="{00000008-56B8-4C32-A2C1-CB6F479F4F5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56B8-4C32-A2C1-CB6F479F4F57}"/>
              </c:ext>
            </c:extLst>
          </c:dPt>
          <c:xVal>
            <c:numRef>
              <c:f>Sheet1!$B$12</c:f>
              <c:numCache>
                <c:formatCode>General</c:formatCode>
                <c:ptCount val="1"/>
                <c:pt idx="0">
                  <c:v>5.789698951006935</c:v>
                </c:pt>
              </c:numCache>
            </c:numRef>
          </c:xVal>
          <c:yVal>
            <c:numLit>
              <c:formatCode>General</c:formatCode>
              <c:ptCount val="1"/>
              <c:pt idx="0">
                <c:v>1</c:v>
              </c:pt>
            </c:numLit>
          </c:yVal>
          <c:smooth val="0"/>
          <c:extLst>
            <c:ext xmlns:c16="http://schemas.microsoft.com/office/drawing/2014/chart" uri="{C3380CC4-5D6E-409C-BE32-E72D297353CC}">
              <c16:uniqueId val="{0000000A-56B8-4C32-A2C1-CB6F479F4F57}"/>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56B8-4C32-A2C1-CB6F479F4F5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4.1947049209639697</c:v>
                </c:pt>
              </c:numCache>
            </c:numRef>
          </c:val>
          <c:extLst>
            <c:ext xmlns:c16="http://schemas.microsoft.com/office/drawing/2014/chart" uri="{C3380CC4-5D6E-409C-BE32-E72D297353CC}">
              <c16:uniqueId val="{00000000-CDB7-41A4-8B1E-3D81F8DE59B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CDB7-41A4-8B1E-3D81F8DE59B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0.28787500010040468</c:v>
                </c:pt>
              </c:numCache>
            </c:numRef>
          </c:val>
          <c:extLst>
            <c:ext xmlns:c16="http://schemas.microsoft.com/office/drawing/2014/chart" uri="{C3380CC4-5D6E-409C-BE32-E72D297353CC}">
              <c16:uniqueId val="{00000002-CDB7-41A4-8B1E-3D81F8DE59B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0.17664430454227276</c:v>
                </c:pt>
              </c:numCache>
            </c:numRef>
          </c:val>
          <c:extLst>
            <c:ext xmlns:c16="http://schemas.microsoft.com/office/drawing/2014/chart" uri="{C3380CC4-5D6E-409C-BE32-E72D297353CC}">
              <c16:uniqueId val="{00000003-CDB7-41A4-8B1E-3D81F8DE59B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1.8441413809981224</c:v>
                </c:pt>
              </c:numCache>
            </c:numRef>
          </c:val>
          <c:extLst>
            <c:ext xmlns:c16="http://schemas.microsoft.com/office/drawing/2014/chart" uri="{C3380CC4-5D6E-409C-BE32-E72D297353CC}">
              <c16:uniqueId val="{00000004-CDB7-41A4-8B1E-3D81F8DE59B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0.17664430454227276</c:v>
                </c:pt>
              </c:numCache>
            </c:numRef>
          </c:val>
          <c:extLst>
            <c:ext xmlns:c16="http://schemas.microsoft.com/office/drawing/2014/chart" uri="{C3380CC4-5D6E-409C-BE32-E72D297353CC}">
              <c16:uniqueId val="{00000005-CDB7-41A4-8B1E-3D81F8DE59B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0.14120389737467232</c:v>
                </c:pt>
              </c:numCache>
            </c:numRef>
          </c:val>
          <c:extLst>
            <c:ext xmlns:c16="http://schemas.microsoft.com/office/drawing/2014/chart" uri="{C3380CC4-5D6E-409C-BE32-E72D297353CC}">
              <c16:uniqueId val="{00000006-CDB7-41A4-8B1E-3D81F8DE59B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CDB7-41A4-8B1E-3D81F8DE59BF}"/>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4.1947049209639697</c:v>
                </c:pt>
              </c:numCache>
            </c:numRef>
          </c:xVal>
          <c:yVal>
            <c:numLit>
              <c:formatCode>General</c:formatCode>
              <c:ptCount val="1"/>
              <c:pt idx="0">
                <c:v>1</c:v>
              </c:pt>
            </c:numLit>
          </c:yVal>
          <c:smooth val="0"/>
          <c:extLst>
            <c:ext xmlns:c16="http://schemas.microsoft.com/office/drawing/2014/chart" uri="{C3380CC4-5D6E-409C-BE32-E72D297353CC}">
              <c16:uniqueId val="{00000008-CDB7-41A4-8B1E-3D81F8DE59B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CDB7-41A4-8B1E-3D81F8DE59BF}"/>
              </c:ext>
            </c:extLst>
          </c:dPt>
          <c:xVal>
            <c:numRef>
              <c:f>Sheet1!$B$12</c:f>
              <c:numCache>
                <c:formatCode>General</c:formatCode>
                <c:ptCount val="1"/>
                <c:pt idx="0">
                  <c:v>5.5812949161057084</c:v>
                </c:pt>
              </c:numCache>
            </c:numRef>
          </c:xVal>
          <c:yVal>
            <c:numLit>
              <c:formatCode>General</c:formatCode>
              <c:ptCount val="1"/>
              <c:pt idx="0">
                <c:v>1</c:v>
              </c:pt>
            </c:numLit>
          </c:yVal>
          <c:smooth val="0"/>
          <c:extLst>
            <c:ext xmlns:c16="http://schemas.microsoft.com/office/drawing/2014/chart" uri="{C3380CC4-5D6E-409C-BE32-E72D297353CC}">
              <c16:uniqueId val="{0000000A-CDB7-41A4-8B1E-3D81F8DE59BF}"/>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CDB7-41A4-8B1E-3D81F8DE59BF}"/>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40C0-4627-B818-153615AD15B2}"/>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40C0-4627-B818-153615AD15B2}"/>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6.2287260208014157</c:v>
                </c:pt>
              </c:numCache>
            </c:numRef>
          </c:val>
          <c:extLst>
            <c:ext xmlns:c16="http://schemas.microsoft.com/office/drawing/2014/chart" uri="{C3380CC4-5D6E-409C-BE32-E72D297353CC}">
              <c16:uniqueId val="{00000000-DDFE-429A-A7DC-715267F6ED2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DFE-429A-A7DC-715267F6ED2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0.23183601695674394</c:v>
                </c:pt>
              </c:numCache>
            </c:numRef>
          </c:val>
          <c:extLst>
            <c:ext xmlns:c16="http://schemas.microsoft.com/office/drawing/2014/chart" uri="{C3380CC4-5D6E-409C-BE32-E72D297353CC}">
              <c16:uniqueId val="{00000002-DDFE-429A-A7DC-715267F6ED2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0.12393021449784936</c:v>
                </c:pt>
              </c:numCache>
            </c:numRef>
          </c:val>
          <c:extLst>
            <c:ext xmlns:c16="http://schemas.microsoft.com/office/drawing/2014/chart" uri="{C3380CC4-5D6E-409C-BE32-E72D297353CC}">
              <c16:uniqueId val="{00000003-DDFE-429A-A7DC-715267F6ED2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1.2938137886962799</c:v>
                </c:pt>
              </c:numCache>
            </c:numRef>
          </c:val>
          <c:extLst>
            <c:ext xmlns:c16="http://schemas.microsoft.com/office/drawing/2014/chart" uri="{C3380CC4-5D6E-409C-BE32-E72D297353CC}">
              <c16:uniqueId val="{00000004-DDFE-429A-A7DC-715267F6ED2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0.12393021449785024</c:v>
                </c:pt>
              </c:numCache>
            </c:numRef>
          </c:val>
          <c:extLst>
            <c:ext xmlns:c16="http://schemas.microsoft.com/office/drawing/2014/chart" uri="{C3380CC4-5D6E-409C-BE32-E72D297353CC}">
              <c16:uniqueId val="{00000005-DDFE-429A-A7DC-715267F6ED2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0.44398388562979285</c:v>
                </c:pt>
              </c:numCache>
            </c:numRef>
          </c:val>
          <c:extLst>
            <c:ext xmlns:c16="http://schemas.microsoft.com/office/drawing/2014/chart" uri="{C3380CC4-5D6E-409C-BE32-E72D297353CC}">
              <c16:uniqueId val="{00000006-DDFE-429A-A7DC-715267F6ED2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DFE-429A-A7DC-715267F6ED21}"/>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6.8043520993316307</c:v>
                </c:pt>
              </c:numCache>
            </c:numRef>
          </c:xVal>
          <c:yVal>
            <c:numLit>
              <c:formatCode>General</c:formatCode>
              <c:ptCount val="1"/>
              <c:pt idx="0">
                <c:v>1</c:v>
              </c:pt>
            </c:numLit>
          </c:yVal>
          <c:smooth val="0"/>
          <c:extLst>
            <c:ext xmlns:c16="http://schemas.microsoft.com/office/drawing/2014/chart" uri="{C3380CC4-5D6E-409C-BE32-E72D297353CC}">
              <c16:uniqueId val="{00000008-DDFE-429A-A7DC-715267F6ED2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DDFE-429A-A7DC-715267F6ED21}"/>
              </c:ext>
            </c:extLst>
          </c:dPt>
          <c:xVal>
            <c:numRef>
              <c:f>Sheet1!$B$12</c:f>
              <c:numCache>
                <c:formatCode>General</c:formatCode>
                <c:ptCount val="1"/>
                <c:pt idx="0">
                  <c:v>7.231399146604149</c:v>
                </c:pt>
              </c:numCache>
            </c:numRef>
          </c:xVal>
          <c:yVal>
            <c:numLit>
              <c:formatCode>General</c:formatCode>
              <c:ptCount val="1"/>
              <c:pt idx="0">
                <c:v>1</c:v>
              </c:pt>
            </c:numLit>
          </c:yVal>
          <c:smooth val="0"/>
          <c:extLst>
            <c:ext xmlns:c16="http://schemas.microsoft.com/office/drawing/2014/chart" uri="{C3380CC4-5D6E-409C-BE32-E72D297353CC}">
              <c16:uniqueId val="{0000000A-DDFE-429A-A7DC-715267F6ED21}"/>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DDFE-429A-A7DC-715267F6ED21}"/>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7.0908152258748469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0.15107478956490183</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0.16929135988570199</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1.7009634773305669</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7.9922143409749138</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8.2948702183358343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1450229468599033"/>
                  <c:y val="-1.3248719661544666E-3"/>
                </c:manualLayout>
              </c:layout>
              <c:tx>
                <c:rich>
                  <a:bodyPr/>
                  <a:lstStyle/>
                  <a:p>
                    <a:r>
                      <a:rPr lang="en-GB" dirty="0"/>
                      <a:t>Q22. In the last 12 months, has your NHS mental health team asked you how you are getting on with your medication?</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Your Trust</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FFC0-40A5-8727-3E99F71AF845}"/>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Your Trust</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FFC0-40A5-8727-3E99F71AF845}"/>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Your Trust</c:v>
                </c:pt>
                <c:pt idx="46">
                  <c:v>NHS trust name #47</c:v>
                </c:pt>
                <c:pt idx="47">
                  <c:v>NHS trust name #48</c:v>
                </c:pt>
                <c:pt idx="48">
                  <c:v>NHS trust name #49</c:v>
                </c:pt>
                <c:pt idx="49">
                  <c:v>NHS trust name #50</c:v>
                </c:pt>
              </c:strCache>
            </c:strRef>
          </c:cat>
          <c:val>
            <c:numRef>
              <c:f>Sheet1!$F$2:$F$51</c:f>
              <c:numCache>
                <c:formatCode>General</c:formatCode>
                <c:ptCount val="50"/>
                <c:pt idx="0">
                  <c:v>7.8256072036611979</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FFC0-40A5-8727-3E99F71AF845}"/>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Your Trust</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7.8795817316177086</c:v>
                </c:pt>
                <c:pt idx="2">
                  <c:v>7.9556778676329936</c:v>
                </c:pt>
                <c:pt idx="3">
                  <c:v>8.0189108070973614</c:v>
                </c:pt>
                <c:pt idx="4">
                  <c:v>8.1107230958109078</c:v>
                </c:pt>
                <c:pt idx="5">
                  <c:v>8.1196505442560341</c:v>
                </c:pt>
                <c:pt idx="6">
                  <c:v>8.1295537253998162</c:v>
                </c:pt>
                <c:pt idx="7">
                  <c:v>8.2040336473639339</c:v>
                </c:pt>
                <c:pt idx="8">
                  <c:v>8.2156956983221168</c:v>
                </c:pt>
                <c:pt idx="9">
                  <c:v>8.2274225720361187</c:v>
                </c:pt>
                <c:pt idx="10">
                  <c:v>8.2434730167292507</c:v>
                </c:pt>
                <c:pt idx="11">
                  <c:v>8.2470052671022227</c:v>
                </c:pt>
                <c:pt idx="12">
                  <c:v>8.2762120275211863</c:v>
                </c:pt>
                <c:pt idx="13">
                  <c:v>8.3006758380089227</c:v>
                </c:pt>
                <c:pt idx="14">
                  <c:v>8.3468415654140049</c:v>
                </c:pt>
                <c:pt idx="15">
                  <c:v>8.3819685383577731</c:v>
                </c:pt>
                <c:pt idx="16">
                  <c:v>8.3828438753653032</c:v>
                </c:pt>
                <c:pt idx="17">
                  <c:v>8.4700364171724658</c:v>
                </c:pt>
                <c:pt idx="18">
                  <c:v>8.4961698329957045</c:v>
                </c:pt>
                <c:pt idx="19">
                  <c:v>8.5041502747424058</c:v>
                </c:pt>
                <c:pt idx="20">
                  <c:v>8.5253592910821094</c:v>
                </c:pt>
                <c:pt idx="21">
                  <c:v>8.540408277490414</c:v>
                </c:pt>
                <c:pt idx="22">
                  <c:v>8.5792392672654891</c:v>
                </c:pt>
                <c:pt idx="23">
                  <c:v>8.5942256830611292</c:v>
                </c:pt>
                <c:pt idx="24">
                  <c:v>8.6377947504232697</c:v>
                </c:pt>
                <c:pt idx="25">
                  <c:v>8.6590035646774766</c:v>
                </c:pt>
                <c:pt idx="26">
                  <c:v>8.6635766335838813</c:v>
                </c:pt>
                <c:pt idx="27">
                  <c:v>8.682867812147661</c:v>
                </c:pt>
                <c:pt idx="28">
                  <c:v>8.6836265281212643</c:v>
                </c:pt>
                <c:pt idx="29">
                  <c:v>8.6862611884261032</c:v>
                </c:pt>
                <c:pt idx="30">
                  <c:v>8.7117372050257469</c:v>
                </c:pt>
                <c:pt idx="31">
                  <c:v>8.7167682713307375</c:v>
                </c:pt>
                <c:pt idx="32">
                  <c:v>8.7503969354644102</c:v>
                </c:pt>
                <c:pt idx="33">
                  <c:v>8.7592540765720841</c:v>
                </c:pt>
                <c:pt idx="34">
                  <c:v>8.7786742217975462</c:v>
                </c:pt>
                <c:pt idx="35">
                  <c:v>8.8562821574573061</c:v>
                </c:pt>
                <c:pt idx="36">
                  <c:v>8.8569067450322514</c:v>
                </c:pt>
                <c:pt idx="37">
                  <c:v>8.9490359786264904</c:v>
                </c:pt>
                <c:pt idx="38">
                  <c:v>8.9648179409537523</c:v>
                </c:pt>
                <c:pt idx="39">
                  <c:v>8.9863372901260288</c:v>
                </c:pt>
                <c:pt idx="40">
                  <c:v>9.0202961927026344</c:v>
                </c:pt>
                <c:pt idx="41">
                  <c:v>9.0553463676970107</c:v>
                </c:pt>
                <c:pt idx="42">
                  <c:v>9.0560592261736002</c:v>
                </c:pt>
                <c:pt idx="43">
                  <c:v>9.0581002970409905</c:v>
                </c:pt>
                <c:pt idx="44">
                  <c:v>9.0709394755057371</c:v>
                </c:pt>
                <c:pt idx="45">
                  <c:v>9.0872735619588809</c:v>
                </c:pt>
                <c:pt idx="46">
                  <c:v>#N/A</c:v>
                </c:pt>
                <c:pt idx="47">
                  <c:v>#N/A</c:v>
                </c:pt>
                <c:pt idx="48">
                  <c:v>#N/A</c:v>
                </c:pt>
                <c:pt idx="49">
                  <c:v>#N/A</c:v>
                </c:pt>
              </c:numCache>
            </c:numRef>
          </c:val>
          <c:extLst>
            <c:ext xmlns:c16="http://schemas.microsoft.com/office/drawing/2014/chart" uri="{C3380CC4-5D6E-409C-BE32-E72D297353CC}">
              <c16:uniqueId val="{00000003-FFC0-40A5-8727-3E99F71AF845}"/>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Your Trust</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9.1254332488953676</c:v>
                </c:pt>
                <c:pt idx="47">
                  <c:v>9.2246902625944092</c:v>
                </c:pt>
                <c:pt idx="48">
                  <c:v>#N/A</c:v>
                </c:pt>
                <c:pt idx="49">
                  <c:v>#N/A</c:v>
                </c:pt>
              </c:numCache>
            </c:numRef>
          </c:val>
          <c:extLst>
            <c:ext xmlns:c16="http://schemas.microsoft.com/office/drawing/2014/chart" uri="{C3380CC4-5D6E-409C-BE32-E72D297353CC}">
              <c16:uniqueId val="{00000004-FFC0-40A5-8727-3E99F71AF845}"/>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Your Trust</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9.2504054704711862</c:v>
                </c:pt>
                <c:pt idx="49">
                  <c:v>9.295648393699711</c:v>
                </c:pt>
              </c:numCache>
            </c:numRef>
          </c:val>
          <c:extLst>
            <c:ext xmlns:c16="http://schemas.microsoft.com/office/drawing/2014/chart" uri="{C3380CC4-5D6E-409C-BE32-E72D297353CC}">
              <c16:uniqueId val="{00000005-FFC0-40A5-8727-3E99F71AF845}"/>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Your Trust</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FFC0-40A5-8727-3E99F71AF845}"/>
            </c:ext>
          </c:extLst>
        </c:ser>
        <c:dLbls>
          <c:showLegendKey val="0"/>
          <c:showVal val="0"/>
          <c:showCatName val="0"/>
          <c:showSerName val="0"/>
          <c:showPercent val="0"/>
          <c:showBubbleSize val="0"/>
        </c:dLbls>
        <c:gapWidth val="50"/>
        <c:overlap val="100"/>
        <c:axId val="898320896"/>
        <c:axId val="8983225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Your Trust</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9.0872735619588809</c:v>
                </c:pt>
                <c:pt idx="46">
                  <c:v>#N/A</c:v>
                </c:pt>
                <c:pt idx="47">
                  <c:v>#N/A</c:v>
                </c:pt>
                <c:pt idx="48">
                  <c:v>#N/A</c:v>
                </c:pt>
                <c:pt idx="49">
                  <c:v>#N/A</c:v>
                </c:pt>
              </c:numCache>
            </c:numRef>
          </c:val>
          <c:extLst>
            <c:ext xmlns:c16="http://schemas.microsoft.com/office/drawing/2014/chart" uri="{C3380CC4-5D6E-409C-BE32-E72D297353CC}">
              <c16:uniqueId val="{00000007-FFC0-40A5-8727-3E99F71AF845}"/>
            </c:ext>
          </c:extLst>
        </c:ser>
        <c:dLbls>
          <c:showLegendKey val="0"/>
          <c:showVal val="0"/>
          <c:showCatName val="0"/>
          <c:showSerName val="0"/>
          <c:showPercent val="0"/>
          <c:showBubbleSize val="0"/>
        </c:dLbls>
        <c:gapWidth val="0"/>
        <c:overlap val="-100"/>
        <c:axId val="902096912"/>
        <c:axId val="902099632"/>
      </c:barChart>
      <c:catAx>
        <c:axId val="898320896"/>
        <c:scaling>
          <c:orientation val="minMax"/>
        </c:scaling>
        <c:delete val="1"/>
        <c:axPos val="b"/>
        <c:numFmt formatCode="General" sourceLinked="1"/>
        <c:majorTickMark val="none"/>
        <c:minorTickMark val="none"/>
        <c:tickLblPos val="nextTo"/>
        <c:crossAx val="898322528"/>
        <c:crosses val="autoZero"/>
        <c:auto val="1"/>
        <c:lblAlgn val="ctr"/>
        <c:lblOffset val="100"/>
        <c:noMultiLvlLbl val="0"/>
      </c:catAx>
      <c:valAx>
        <c:axId val="8983225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896"/>
        <c:crosses val="autoZero"/>
        <c:crossBetween val="between"/>
      </c:valAx>
      <c:valAx>
        <c:axId val="90209963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6912"/>
        <c:crosses val="max"/>
        <c:crossBetween val="between"/>
      </c:valAx>
      <c:catAx>
        <c:axId val="902096912"/>
        <c:scaling>
          <c:orientation val="minMax"/>
        </c:scaling>
        <c:delete val="1"/>
        <c:axPos val="b"/>
        <c:numFmt formatCode="General" sourceLinked="1"/>
        <c:majorTickMark val="out"/>
        <c:minorTickMark val="none"/>
        <c:tickLblPos val="nextTo"/>
        <c:crossAx val="90209963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7.8256072036611979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9.4253248957172353E-2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0.10987256734372242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1.1470539545563021</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0.10987256734372153</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8.9888518375946802E-3</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9.0872735619588809</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8.6032599972402437</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1450229468599033"/>
                  <c:y val="-1.3248719661544666E-3"/>
                </c:manualLayout>
              </c:layout>
              <c:tx>
                <c:rich>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dirty="0"/>
                      <a:t>Q25. Thinking about the last time you received therapy, did you have enough privacy to talk comfortably?</a:t>
                    </a: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l">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Sheet1!$A$2:$A$42</c:f>
              <c:strCache>
                <c:ptCount val="41"/>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Sheet1!$D$2:$D$42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0-0596-47C8-A8A1-8608729EB69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Sheet1!$A$2:$A$42</c:f>
              <c:strCache>
                <c:ptCount val="41"/>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Sheet1!$E$2:$E$42</c:f>
              <c:numCache>
                <c:formatCode>General</c:formatCode>
                <c:ptCount val="41"/>
                <c:pt idx="0">
                  <c:v>2.7104202602915231</c:v>
                </c:pt>
                <c:pt idx="1">
                  <c:v>3.1061688440641229</c:v>
                </c:pt>
                <c:pt idx="2">
                  <c:v>3.118680117707926</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1-0596-47C8-A8A1-8608729EB69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Sheet1!$A$2:$A$42</c:f>
              <c:strCache>
                <c:ptCount val="41"/>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Sheet1!$F$2:$F$42</c:f>
              <c:numCache>
                <c:formatCode>General</c:formatCode>
                <c:ptCount val="41"/>
                <c:pt idx="0">
                  <c:v>#N/A</c:v>
                </c:pt>
                <c:pt idx="1">
                  <c:v>#N/A</c:v>
                </c:pt>
                <c:pt idx="2">
                  <c:v>#N/A</c:v>
                </c:pt>
                <c:pt idx="3">
                  <c:v>3.3039136664354181</c:v>
                </c:pt>
                <c:pt idx="4">
                  <c:v>3.425092858588092</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2-0596-47C8-A8A1-8608729EB69C}"/>
            </c:ext>
          </c:extLst>
        </c:ser>
        <c:ser>
          <c:idx val="3"/>
          <c:order val="3"/>
          <c:tx>
            <c:strRef>
              <c:f>Sheet1!$G$1</c:f>
              <c:strCache>
                <c:ptCount val="1"/>
                <c:pt idx="0">
                  <c:v>About the same</c:v>
                </c:pt>
              </c:strCache>
            </c:strRef>
          </c:tx>
          <c:spPr>
            <a:solidFill>
              <a:srgbClr val="D9D9D9"/>
            </a:solidFill>
            <a:ln>
              <a:noFill/>
            </a:ln>
            <a:effectLst/>
          </c:spPr>
          <c:invertIfNegative val="0"/>
          <c:cat>
            <c:strRef>
              <c:f>Sheet1!$A$2:$A$42</c:f>
              <c:strCache>
                <c:ptCount val="41"/>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Sheet1!$G$2:$G$42</c:f>
              <c:numCache>
                <c:formatCode>General</c:formatCode>
                <c:ptCount val="41"/>
                <c:pt idx="0">
                  <c:v>#N/A</c:v>
                </c:pt>
                <c:pt idx="1">
                  <c:v>#N/A</c:v>
                </c:pt>
                <c:pt idx="2">
                  <c:v>#N/A</c:v>
                </c:pt>
                <c:pt idx="3">
                  <c:v>#N/A</c:v>
                </c:pt>
                <c:pt idx="4">
                  <c:v>#N/A</c:v>
                </c:pt>
                <c:pt idx="5">
                  <c:v>3.7874981482128298</c:v>
                </c:pt>
                <c:pt idx="6">
                  <c:v>3.882567317872919</c:v>
                </c:pt>
                <c:pt idx="7">
                  <c:v>3.9412685832023562</c:v>
                </c:pt>
                <c:pt idx="8">
                  <c:v>3.9520378812162069</c:v>
                </c:pt>
                <c:pt idx="9">
                  <c:v>3.9547229933145709</c:v>
                </c:pt>
                <c:pt idx="10">
                  <c:v>3.9975427689858321</c:v>
                </c:pt>
                <c:pt idx="11">
                  <c:v>4.0819972164449112</c:v>
                </c:pt>
                <c:pt idx="12">
                  <c:v>4.1100259596207183</c:v>
                </c:pt>
                <c:pt idx="13">
                  <c:v>4.1973959225534232</c:v>
                </c:pt>
                <c:pt idx="14">
                  <c:v>4.2470735249836071</c:v>
                </c:pt>
                <c:pt idx="15">
                  <c:v>4.2797895717948036</c:v>
                </c:pt>
                <c:pt idx="16">
                  <c:v>4.3053350596140518</c:v>
                </c:pt>
                <c:pt idx="17">
                  <c:v>4.346649174123943</c:v>
                </c:pt>
                <c:pt idx="18">
                  <c:v>4.3496484272066027</c:v>
                </c:pt>
                <c:pt idx="19">
                  <c:v>4.3861387483684453</c:v>
                </c:pt>
                <c:pt idx="20">
                  <c:v>4.4739689036230326</c:v>
                </c:pt>
                <c:pt idx="21">
                  <c:v>4.5515926491709742</c:v>
                </c:pt>
                <c:pt idx="22">
                  <c:v>4.5971200925006626</c:v>
                </c:pt>
                <c:pt idx="23">
                  <c:v>4.6426998997990481</c:v>
                </c:pt>
                <c:pt idx="24">
                  <c:v>4.6795019895837839</c:v>
                </c:pt>
                <c:pt idx="25">
                  <c:v>4.7483084174004739</c:v>
                </c:pt>
                <c:pt idx="26">
                  <c:v>4.7995684099411129</c:v>
                </c:pt>
                <c:pt idx="27">
                  <c:v>4.9382063187674676</c:v>
                </c:pt>
                <c:pt idx="28">
                  <c:v>4.9435866766042889</c:v>
                </c:pt>
                <c:pt idx="29">
                  <c:v>4.9463953136111964</c:v>
                </c:pt>
                <c:pt idx="30">
                  <c:v>4.9743063218552637</c:v>
                </c:pt>
                <c:pt idx="31">
                  <c:v>5.0527977254295173</c:v>
                </c:pt>
                <c:pt idx="32">
                  <c:v>5.0960944154316117</c:v>
                </c:pt>
                <c:pt idx="33">
                  <c:v>5.1234350612226134</c:v>
                </c:pt>
                <c:pt idx="34">
                  <c:v>5.1237953049669347</c:v>
                </c:pt>
                <c:pt idx="35">
                  <c:v>5.2103836486115194</c:v>
                </c:pt>
                <c:pt idx="36">
                  <c:v>5.2635920109547953</c:v>
                </c:pt>
                <c:pt idx="37">
                  <c:v>5.3784039623922126</c:v>
                </c:pt>
                <c:pt idx="38">
                  <c:v>5.4542586545580578</c:v>
                </c:pt>
                <c:pt idx="39">
                  <c:v>#N/A</c:v>
                </c:pt>
                <c:pt idx="40">
                  <c:v>#N/A</c:v>
                </c:pt>
              </c:numCache>
            </c:numRef>
          </c:val>
          <c:extLst>
            <c:ext xmlns:c16="http://schemas.microsoft.com/office/drawing/2014/chart" uri="{C3380CC4-5D6E-409C-BE32-E72D297353CC}">
              <c16:uniqueId val="{00000003-0596-47C8-A8A1-8608729EB69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Sheet1!$A$2:$A$42</c:f>
              <c:strCache>
                <c:ptCount val="41"/>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Sheet1!$H$2:$H$42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4-0596-47C8-A8A1-8608729EB69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Sheet1!$A$2:$A$42</c:f>
              <c:strCache>
                <c:ptCount val="41"/>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Sheet1!$I$2:$I$42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5.9353392311205457</c:v>
                </c:pt>
                <c:pt idx="40">
                  <c:v>6.0439510512808372</c:v>
                </c:pt>
              </c:numCache>
            </c:numRef>
          </c:val>
          <c:extLst>
            <c:ext xmlns:c16="http://schemas.microsoft.com/office/drawing/2014/chart" uri="{C3380CC4-5D6E-409C-BE32-E72D297353CC}">
              <c16:uniqueId val="{00000005-0596-47C8-A8A1-8608729EB69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Sheet1!$A$2:$A$42</c:f>
              <c:strCache>
                <c:ptCount val="41"/>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Sheet1!$J$2:$J$42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6-0596-47C8-A8A1-8608729EB69C}"/>
            </c:ext>
          </c:extLst>
        </c:ser>
        <c:dLbls>
          <c:showLegendKey val="0"/>
          <c:showVal val="0"/>
          <c:showCatName val="0"/>
          <c:showSerName val="0"/>
          <c:showPercent val="0"/>
          <c:showBubbleSize val="0"/>
        </c:dLbls>
        <c:gapWidth val="50"/>
        <c:overlap val="100"/>
        <c:axId val="902100176"/>
        <c:axId val="902098000"/>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Sheet1!$A$2:$A$42</c:f>
              <c:strCache>
                <c:ptCount val="41"/>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Sheet1!$K$2:$K$42</c:f>
              <c:numCache>
                <c:formatCode>General</c:formatCode>
                <c:ptCount val="41"/>
                <c:pt idx="0">
                  <c:v>#N/A</c:v>
                </c:pt>
                <c:pt idx="1">
                  <c:v>#N/A</c:v>
                </c:pt>
                <c:pt idx="2">
                  <c:v>#N/A</c:v>
                </c:pt>
                <c:pt idx="3">
                  <c:v>3.3039136664354181</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7-0596-47C8-A8A1-8608729EB69C}"/>
            </c:ext>
          </c:extLst>
        </c:ser>
        <c:dLbls>
          <c:showLegendKey val="0"/>
          <c:showVal val="0"/>
          <c:showCatName val="0"/>
          <c:showSerName val="0"/>
          <c:showPercent val="0"/>
          <c:showBubbleSize val="0"/>
        </c:dLbls>
        <c:gapWidth val="0"/>
        <c:overlap val="-100"/>
        <c:axId val="902092560"/>
        <c:axId val="902098544"/>
      </c:barChart>
      <c:catAx>
        <c:axId val="902100176"/>
        <c:scaling>
          <c:orientation val="minMax"/>
        </c:scaling>
        <c:delete val="1"/>
        <c:axPos val="b"/>
        <c:numFmt formatCode="General" sourceLinked="1"/>
        <c:majorTickMark val="none"/>
        <c:minorTickMark val="none"/>
        <c:tickLblPos val="nextTo"/>
        <c:crossAx val="902098000"/>
        <c:crosses val="autoZero"/>
        <c:auto val="1"/>
        <c:lblAlgn val="ctr"/>
        <c:lblOffset val="100"/>
        <c:noMultiLvlLbl val="0"/>
      </c:catAx>
      <c:valAx>
        <c:axId val="902098000"/>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100176"/>
        <c:crosses val="autoZero"/>
        <c:crossBetween val="between"/>
      </c:valAx>
      <c:valAx>
        <c:axId val="90209854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2560"/>
        <c:crosses val="max"/>
        <c:crossBetween val="between"/>
      </c:valAx>
      <c:catAx>
        <c:axId val="902092560"/>
        <c:scaling>
          <c:orientation val="minMax"/>
        </c:scaling>
        <c:delete val="1"/>
        <c:axPos val="b"/>
        <c:numFmt formatCode="General" sourceLinked="1"/>
        <c:majorTickMark val="out"/>
        <c:minorTickMark val="none"/>
        <c:tickLblPos val="nextTo"/>
        <c:crossAx val="90209854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3.0834066601511489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8.2897002063531122E-2</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0.69139921742577215</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0.19275693255411008</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2.0123549226136053</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0.19275693255410964</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0.52673947452584358</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3.3746335593141259</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5.0566372735013649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Q29. Thinking about the last time you contacted NHS mental health crisis support, did you get the help you needed?</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1.9892076109755199</c:v>
                </c:pt>
              </c:numCache>
            </c:numRef>
          </c:val>
          <c:extLst>
            <c:ext xmlns:c16="http://schemas.microsoft.com/office/drawing/2014/chart" uri="{C3380CC4-5D6E-409C-BE32-E72D297353CC}">
              <c16:uniqueId val="{00000000-949B-45DF-BB31-5C5A5F8262C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49B-45DF-BB31-5C5A5F8262C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0.52908046630240513</c:v>
                </c:pt>
              </c:numCache>
            </c:numRef>
          </c:val>
          <c:extLst>
            <c:ext xmlns:c16="http://schemas.microsoft.com/office/drawing/2014/chart" uri="{C3380CC4-5D6E-409C-BE32-E72D297353CC}">
              <c16:uniqueId val="{00000002-949B-45DF-BB31-5C5A5F8262C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0.22745561626470012</c:v>
                </c:pt>
              </c:numCache>
            </c:numRef>
          </c:val>
          <c:extLst>
            <c:ext xmlns:c16="http://schemas.microsoft.com/office/drawing/2014/chart" uri="{C3380CC4-5D6E-409C-BE32-E72D297353CC}">
              <c16:uniqueId val="{00000003-949B-45DF-BB31-5C5A5F8262C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2.3746042386200026</c:v>
                </c:pt>
              </c:numCache>
            </c:numRef>
          </c:val>
          <c:extLst>
            <c:ext xmlns:c16="http://schemas.microsoft.com/office/drawing/2014/chart" uri="{C3380CC4-5D6E-409C-BE32-E72D297353CC}">
              <c16:uniqueId val="{00000004-949B-45DF-BB31-5C5A5F8262C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0.22745561626470057</c:v>
                </c:pt>
              </c:numCache>
            </c:numRef>
          </c:val>
          <c:extLst>
            <c:ext xmlns:c16="http://schemas.microsoft.com/office/drawing/2014/chart" uri="{C3380CC4-5D6E-409C-BE32-E72D297353CC}">
              <c16:uniqueId val="{00000005-949B-45DF-BB31-5C5A5F8262C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0.7785379775104424</c:v>
                </c:pt>
              </c:numCache>
            </c:numRef>
          </c:val>
          <c:extLst>
            <c:ext xmlns:c16="http://schemas.microsoft.com/office/drawing/2014/chart" uri="{C3380CC4-5D6E-409C-BE32-E72D297353CC}">
              <c16:uniqueId val="{00000006-949B-45DF-BB31-5C5A5F8262C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49B-45DF-BB31-5C5A5F8262C4}"/>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3.2331937735567098</c:v>
                </c:pt>
              </c:numCache>
            </c:numRef>
          </c:xVal>
          <c:yVal>
            <c:numLit>
              <c:formatCode>General</c:formatCode>
              <c:ptCount val="1"/>
              <c:pt idx="0">
                <c:v>1</c:v>
              </c:pt>
            </c:numLit>
          </c:yVal>
          <c:smooth val="0"/>
          <c:extLst>
            <c:ext xmlns:c16="http://schemas.microsoft.com/office/drawing/2014/chart" uri="{C3380CC4-5D6E-409C-BE32-E72D297353CC}">
              <c16:uniqueId val="{00000008-949B-45DF-BB31-5C5A5F8262C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49B-45DF-BB31-5C5A5F8262C4}"/>
              </c:ext>
            </c:extLst>
          </c:dPt>
          <c:xVal>
            <c:numRef>
              <c:f>Sheet1!$B$12</c:f>
              <c:numCache>
                <c:formatCode>General</c:formatCode>
                <c:ptCount val="1"/>
                <c:pt idx="0">
                  <c:v>3.933045812852626</c:v>
                </c:pt>
              </c:numCache>
            </c:numRef>
          </c:xVal>
          <c:yVal>
            <c:numLit>
              <c:formatCode>General</c:formatCode>
              <c:ptCount val="1"/>
              <c:pt idx="0">
                <c:v>1</c:v>
              </c:pt>
            </c:numLit>
          </c:yVal>
          <c:smooth val="0"/>
          <c:extLst>
            <c:ext xmlns:c16="http://schemas.microsoft.com/office/drawing/2014/chart" uri="{C3380CC4-5D6E-409C-BE32-E72D297353CC}">
              <c16:uniqueId val="{0000000A-949B-45DF-BB31-5C5A5F8262C4}"/>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49B-45DF-BB31-5C5A5F8262C4}"/>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Sheet1!$D$2:$D$47</c:f>
              <c:numCache>
                <c:formatCode>General</c:formatCode>
                <c:ptCount val="46"/>
                <c:pt idx="0">
                  <c:v>5.5601445114988453</c:v>
                </c:pt>
                <c:pt idx="1">
                  <c:v>6.0433449824303747</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0-5E7A-4386-BBC9-04D4B51861F8}"/>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Sheet1!$E$2:$E$47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1-5E7A-4386-BBC9-04D4B51861F8}"/>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Sheet1!$F$2:$F$47</c:f>
              <c:numCache>
                <c:formatCode>General</c:formatCode>
                <c:ptCount val="46"/>
                <c:pt idx="0">
                  <c:v>#N/A</c:v>
                </c:pt>
                <c:pt idx="1">
                  <c:v>#N/A</c:v>
                </c:pt>
                <c:pt idx="2">
                  <c:v>6.3383240544629196</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2-5E7A-4386-BBC9-04D4B51861F8}"/>
            </c:ext>
          </c:extLst>
        </c:ser>
        <c:ser>
          <c:idx val="3"/>
          <c:order val="3"/>
          <c:tx>
            <c:strRef>
              <c:f>Sheet1!$G$1</c:f>
              <c:strCache>
                <c:ptCount val="1"/>
                <c:pt idx="0">
                  <c:v>About the same</c:v>
                </c:pt>
              </c:strCache>
            </c:strRef>
          </c:tx>
          <c:spPr>
            <a:solidFill>
              <a:srgbClr val="D9D9D9"/>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Sheet1!$G$2:$G$47</c:f>
              <c:numCache>
                <c:formatCode>General</c:formatCode>
                <c:ptCount val="46"/>
                <c:pt idx="0">
                  <c:v>#N/A</c:v>
                </c:pt>
                <c:pt idx="1">
                  <c:v>#N/A</c:v>
                </c:pt>
                <c:pt idx="2">
                  <c:v>#N/A</c:v>
                </c:pt>
                <c:pt idx="3">
                  <c:v>6.4441142959694648</c:v>
                </c:pt>
                <c:pt idx="4">
                  <c:v>6.5034977983186231</c:v>
                </c:pt>
                <c:pt idx="5">
                  <c:v>6.5065894638354314</c:v>
                </c:pt>
                <c:pt idx="6">
                  <c:v>6.5633851489677308</c:v>
                </c:pt>
                <c:pt idx="7">
                  <c:v>6.5650913804004407</c:v>
                </c:pt>
                <c:pt idx="8">
                  <c:v>6.5754432733610511</c:v>
                </c:pt>
                <c:pt idx="9">
                  <c:v>6.577273471378458</c:v>
                </c:pt>
                <c:pt idx="10">
                  <c:v>6.6484116607984429</c:v>
                </c:pt>
                <c:pt idx="11">
                  <c:v>6.6562684405738164</c:v>
                </c:pt>
                <c:pt idx="12">
                  <c:v>6.7076694565578334</c:v>
                </c:pt>
                <c:pt idx="13">
                  <c:v>6.7079526199170356</c:v>
                </c:pt>
                <c:pt idx="14">
                  <c:v>6.759179651536277</c:v>
                </c:pt>
                <c:pt idx="15">
                  <c:v>6.7920908477452526</c:v>
                </c:pt>
                <c:pt idx="16">
                  <c:v>6.841894417330737</c:v>
                </c:pt>
                <c:pt idx="17">
                  <c:v>6.8580601828151373</c:v>
                </c:pt>
                <c:pt idx="18">
                  <c:v>6.8887435250216198</c:v>
                </c:pt>
                <c:pt idx="19">
                  <c:v>6.8988660308854994</c:v>
                </c:pt>
                <c:pt idx="20">
                  <c:v>6.9063091705727926</c:v>
                </c:pt>
                <c:pt idx="21">
                  <c:v>6.9076126780218674</c:v>
                </c:pt>
                <c:pt idx="22">
                  <c:v>6.9118486640471151</c:v>
                </c:pt>
                <c:pt idx="23">
                  <c:v>6.9200575450164772</c:v>
                </c:pt>
                <c:pt idx="24">
                  <c:v>6.9552093093949097</c:v>
                </c:pt>
                <c:pt idx="25">
                  <c:v>6.9732147422421509</c:v>
                </c:pt>
                <c:pt idx="26">
                  <c:v>6.9992314585558262</c:v>
                </c:pt>
                <c:pt idx="27">
                  <c:v>7.0360181233325871</c:v>
                </c:pt>
                <c:pt idx="28">
                  <c:v>7.0539446336429306</c:v>
                </c:pt>
                <c:pt idx="29">
                  <c:v>7.0903032452400687</c:v>
                </c:pt>
                <c:pt idx="30">
                  <c:v>7.094032868292901</c:v>
                </c:pt>
                <c:pt idx="31">
                  <c:v>7.1261657881628926</c:v>
                </c:pt>
                <c:pt idx="32">
                  <c:v>7.1346336766953193</c:v>
                </c:pt>
                <c:pt idx="33">
                  <c:v>7.1547028674525688</c:v>
                </c:pt>
                <c:pt idx="34">
                  <c:v>7.2127179239079506</c:v>
                </c:pt>
                <c:pt idx="35">
                  <c:v>7.2390153221620466</c:v>
                </c:pt>
                <c:pt idx="36">
                  <c:v>7.2404614129548257</c:v>
                </c:pt>
                <c:pt idx="37">
                  <c:v>7.2448574618500157</c:v>
                </c:pt>
                <c:pt idx="38">
                  <c:v>7.2658588121336258</c:v>
                </c:pt>
                <c:pt idx="39">
                  <c:v>7.2937081565904718</c:v>
                </c:pt>
                <c:pt idx="40">
                  <c:v>7.4403872602644299</c:v>
                </c:pt>
                <c:pt idx="41">
                  <c:v>#N/A</c:v>
                </c:pt>
                <c:pt idx="42">
                  <c:v>#N/A</c:v>
                </c:pt>
                <c:pt idx="43">
                  <c:v>#N/A</c:v>
                </c:pt>
                <c:pt idx="44">
                  <c:v>#N/A</c:v>
                </c:pt>
                <c:pt idx="45">
                  <c:v>#N/A</c:v>
                </c:pt>
              </c:numCache>
            </c:numRef>
          </c:val>
          <c:extLst>
            <c:ext xmlns:c16="http://schemas.microsoft.com/office/drawing/2014/chart" uri="{C3380CC4-5D6E-409C-BE32-E72D297353CC}">
              <c16:uniqueId val="{00000003-5E7A-4386-BBC9-04D4B51861F8}"/>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Sheet1!$H$2:$H$47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7.4367466352346483</c:v>
                </c:pt>
                <c:pt idx="42">
                  <c:v>7.52040761730483</c:v>
                </c:pt>
                <c:pt idx="43">
                  <c:v>#N/A</c:v>
                </c:pt>
                <c:pt idx="44">
                  <c:v>#N/A</c:v>
                </c:pt>
                <c:pt idx="45">
                  <c:v>#N/A</c:v>
                </c:pt>
              </c:numCache>
            </c:numRef>
          </c:val>
          <c:extLst>
            <c:ext xmlns:c16="http://schemas.microsoft.com/office/drawing/2014/chart" uri="{C3380CC4-5D6E-409C-BE32-E72D297353CC}">
              <c16:uniqueId val="{00000004-5E7A-4386-BBC9-04D4B51861F8}"/>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Sheet1!$I$2:$I$47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7.5495781372926984</c:v>
                </c:pt>
                <c:pt idx="44">
                  <c:v>7.7913792050444304</c:v>
                </c:pt>
                <c:pt idx="45">
                  <c:v>#N/A</c:v>
                </c:pt>
              </c:numCache>
            </c:numRef>
          </c:val>
          <c:extLst>
            <c:ext xmlns:c16="http://schemas.microsoft.com/office/drawing/2014/chart" uri="{C3380CC4-5D6E-409C-BE32-E72D297353CC}">
              <c16:uniqueId val="{00000005-5E7A-4386-BBC9-04D4B51861F8}"/>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Sheet1!$J$2:$J$47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7.9353231027712328</c:v>
                </c:pt>
              </c:numCache>
            </c:numRef>
          </c:val>
          <c:extLst>
            <c:ext xmlns:c16="http://schemas.microsoft.com/office/drawing/2014/chart" uri="{C3380CC4-5D6E-409C-BE32-E72D297353CC}">
              <c16:uniqueId val="{00000006-5E7A-4386-BBC9-04D4B51861F8}"/>
            </c:ext>
          </c:extLst>
        </c:ser>
        <c:dLbls>
          <c:showLegendKey val="0"/>
          <c:showVal val="0"/>
          <c:showCatName val="0"/>
          <c:showSerName val="0"/>
          <c:showPercent val="0"/>
          <c:showBubbleSize val="0"/>
        </c:dLbls>
        <c:gapWidth val="50"/>
        <c:overlap val="100"/>
        <c:axId val="898320352"/>
        <c:axId val="8983149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Sheet1!$K$2:$K$47</c:f>
              <c:numCache>
                <c:formatCode>General</c:formatCode>
                <c:ptCount val="46"/>
                <c:pt idx="0">
                  <c:v>#N/A</c:v>
                </c:pt>
                <c:pt idx="1">
                  <c:v>#N/A</c:v>
                </c:pt>
                <c:pt idx="2">
                  <c:v>#N/A</c:v>
                </c:pt>
                <c:pt idx="3">
                  <c:v>#N/A</c:v>
                </c:pt>
                <c:pt idx="4">
                  <c:v>#N/A</c:v>
                </c:pt>
                <c:pt idx="5">
                  <c:v>#N/A</c:v>
                </c:pt>
                <c:pt idx="6">
                  <c:v>#N/A</c:v>
                </c:pt>
                <c:pt idx="7">
                  <c:v>6.5650913804004407</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7-5E7A-4386-BBC9-04D4B51861F8}"/>
            </c:ext>
          </c:extLst>
        </c:ser>
        <c:dLbls>
          <c:showLegendKey val="0"/>
          <c:showVal val="0"/>
          <c:showCatName val="0"/>
          <c:showSerName val="0"/>
          <c:showPercent val="0"/>
          <c:showBubbleSize val="0"/>
        </c:dLbls>
        <c:gapWidth val="0"/>
        <c:overlap val="-100"/>
        <c:axId val="898321984"/>
        <c:axId val="898323616"/>
      </c:barChart>
      <c:catAx>
        <c:axId val="898320352"/>
        <c:scaling>
          <c:orientation val="minMax"/>
        </c:scaling>
        <c:delete val="1"/>
        <c:axPos val="b"/>
        <c:numFmt formatCode="General" sourceLinked="1"/>
        <c:majorTickMark val="none"/>
        <c:minorTickMark val="none"/>
        <c:tickLblPos val="nextTo"/>
        <c:crossAx val="898314912"/>
        <c:crosses val="autoZero"/>
        <c:auto val="1"/>
        <c:lblAlgn val="ctr"/>
        <c:lblOffset val="100"/>
        <c:noMultiLvlLbl val="0"/>
      </c:catAx>
      <c:valAx>
        <c:axId val="8983149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352"/>
        <c:crosses val="autoZero"/>
        <c:crossBetween val="between"/>
      </c:valAx>
      <c:valAx>
        <c:axId val="89832361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1984"/>
        <c:crosses val="max"/>
        <c:crossBetween val="between"/>
      </c:valAx>
      <c:catAx>
        <c:axId val="898321984"/>
        <c:scaling>
          <c:orientation val="minMax"/>
        </c:scaling>
        <c:delete val="1"/>
        <c:axPos val="b"/>
        <c:numFmt formatCode="General" sourceLinked="1"/>
        <c:majorTickMark val="out"/>
        <c:minorTickMark val="none"/>
        <c:tickLblPos val="nextTo"/>
        <c:crossAx val="89832361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7.2044157795859718</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0.49239423139369531</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0.13851032439641298</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1.4460280594768413</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1.2777751796363646E-2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8.0725592246575655</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8.5583343651145007</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Q26. Would you know who to contact out of office hours within the NHS if you had a crisis?</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3.4330390594713411</c:v>
                </c:pt>
              </c:numCache>
            </c:numRef>
          </c:val>
          <c:extLst>
            <c:ext xmlns:c16="http://schemas.microsoft.com/office/drawing/2014/chart" uri="{C3380CC4-5D6E-409C-BE32-E72D297353CC}">
              <c16:uniqueId val="{00000000-EE09-4573-83CF-10E91D8BEEF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EE09-4573-83CF-10E91D8BEEF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0.19822873352124271</c:v>
                </c:pt>
              </c:numCache>
            </c:numRef>
          </c:val>
          <c:extLst>
            <c:ext xmlns:c16="http://schemas.microsoft.com/office/drawing/2014/chart" uri="{C3380CC4-5D6E-409C-BE32-E72D297353CC}">
              <c16:uniqueId val="{00000002-EE09-4573-83CF-10E91D8BEEF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0.25896155264508014</c:v>
                </c:pt>
              </c:numCache>
            </c:numRef>
          </c:val>
          <c:extLst>
            <c:ext xmlns:c16="http://schemas.microsoft.com/office/drawing/2014/chart" uri="{C3380CC4-5D6E-409C-BE32-E72D297353CC}">
              <c16:uniqueId val="{00000003-EE09-4573-83CF-10E91D8BEEF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2.7035217272234888</c:v>
                </c:pt>
              </c:numCache>
            </c:numRef>
          </c:val>
          <c:extLst>
            <c:ext xmlns:c16="http://schemas.microsoft.com/office/drawing/2014/chart" uri="{C3380CC4-5D6E-409C-BE32-E72D297353CC}">
              <c16:uniqueId val="{00000004-EE09-4573-83CF-10E91D8BEEF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0.25896155264508014</c:v>
                </c:pt>
              </c:numCache>
            </c:numRef>
          </c:val>
          <c:extLst>
            <c:ext xmlns:c16="http://schemas.microsoft.com/office/drawing/2014/chart" uri="{C3380CC4-5D6E-409C-BE32-E72D297353CC}">
              <c16:uniqueId val="{00000005-EE09-4573-83CF-10E91D8BEEF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0.34162395766644149</c:v>
                </c:pt>
              </c:numCache>
            </c:numRef>
          </c:val>
          <c:extLst>
            <c:ext xmlns:c16="http://schemas.microsoft.com/office/drawing/2014/chart" uri="{C3380CC4-5D6E-409C-BE32-E72D297353CC}">
              <c16:uniqueId val="{00000006-EE09-4573-83CF-10E91D8BEEF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EE09-4573-83CF-10E91D8BEEF6}"/>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5.0576235361433168</c:v>
                </c:pt>
              </c:numCache>
            </c:numRef>
          </c:xVal>
          <c:yVal>
            <c:numLit>
              <c:formatCode>General</c:formatCode>
              <c:ptCount val="1"/>
              <c:pt idx="0">
                <c:v>1</c:v>
              </c:pt>
            </c:numLit>
          </c:yVal>
          <c:smooth val="0"/>
          <c:extLst>
            <c:ext xmlns:c16="http://schemas.microsoft.com/office/drawing/2014/chart" uri="{C3380CC4-5D6E-409C-BE32-E72D297353CC}">
              <c16:uniqueId val="{00000008-EE09-4573-83CF-10E91D8BEEF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EE09-4573-83CF-10E91D8BEEF6}"/>
              </c:ext>
            </c:extLst>
          </c:dPt>
          <c:xVal>
            <c:numRef>
              <c:f>Sheet1!$B$12</c:f>
              <c:numCache>
                <c:formatCode>General</c:formatCode>
                <c:ptCount val="1"/>
                <c:pt idx="0">
                  <c:v>5.2419902092494084</c:v>
                </c:pt>
              </c:numCache>
            </c:numRef>
          </c:xVal>
          <c:yVal>
            <c:numLit>
              <c:formatCode>General</c:formatCode>
              <c:ptCount val="1"/>
              <c:pt idx="0">
                <c:v>1</c:v>
              </c:pt>
            </c:numLit>
          </c:yVal>
          <c:smooth val="0"/>
          <c:extLst>
            <c:ext xmlns:c16="http://schemas.microsoft.com/office/drawing/2014/chart" uri="{C3380CC4-5D6E-409C-BE32-E72D297353CC}">
              <c16:uniqueId val="{0000000A-EE09-4573-83CF-10E91D8BEEF6}"/>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EE09-4573-83CF-10E91D8BEEF6}"/>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C75D-419F-A433-EB3B11E18824}"/>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5.4922557832217782</c:v>
                </c:pt>
                <c:pt idx="1">
                  <c:v>5.7649609197704139</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C75D-419F-A433-EB3B11E18824}"/>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5.8168881195935924</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C75D-419F-A433-EB3B11E18824}"/>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5.9023633900728489</c:v>
                </c:pt>
                <c:pt idx="4">
                  <c:v>5.9212159644117932</c:v>
                </c:pt>
                <c:pt idx="5">
                  <c:v>5.9536750505113156</c:v>
                </c:pt>
                <c:pt idx="6">
                  <c:v>5.9845576281295711</c:v>
                </c:pt>
                <c:pt idx="7">
                  <c:v>5.9943757707888361</c:v>
                </c:pt>
                <c:pt idx="8">
                  <c:v>6.0163889686280063</c:v>
                </c:pt>
                <c:pt idx="9">
                  <c:v>6.0504996914392537</c:v>
                </c:pt>
                <c:pt idx="10">
                  <c:v>6.0690665990694939</c:v>
                </c:pt>
                <c:pt idx="11">
                  <c:v>6.0848957597318831</c:v>
                </c:pt>
                <c:pt idx="12">
                  <c:v>6.1586735121416671</c:v>
                </c:pt>
                <c:pt idx="13">
                  <c:v>6.1747565480201487</c:v>
                </c:pt>
                <c:pt idx="14">
                  <c:v>6.2664894409089884</c:v>
                </c:pt>
                <c:pt idx="15">
                  <c:v>6.2710980783311419</c:v>
                </c:pt>
                <c:pt idx="16">
                  <c:v>6.2816147631426489</c:v>
                </c:pt>
                <c:pt idx="17">
                  <c:v>6.2933357256137041</c:v>
                </c:pt>
                <c:pt idx="18">
                  <c:v>6.3014194512105073</c:v>
                </c:pt>
                <c:pt idx="19">
                  <c:v>6.3347797189024346</c:v>
                </c:pt>
                <c:pt idx="20">
                  <c:v>6.3462096026243877</c:v>
                </c:pt>
                <c:pt idx="21">
                  <c:v>6.3670108594363013</c:v>
                </c:pt>
                <c:pt idx="22">
                  <c:v>6.3748381617464824</c:v>
                </c:pt>
                <c:pt idx="23">
                  <c:v>6.3958289046458514</c:v>
                </c:pt>
                <c:pt idx="24">
                  <c:v>6.4014859668289787</c:v>
                </c:pt>
                <c:pt idx="25">
                  <c:v>6.4127381280687787</c:v>
                </c:pt>
                <c:pt idx="26">
                  <c:v>6.4624354272242526</c:v>
                </c:pt>
                <c:pt idx="27">
                  <c:v>6.4777710600321159</c:v>
                </c:pt>
                <c:pt idx="28">
                  <c:v>6.4821747547336948</c:v>
                </c:pt>
                <c:pt idx="29">
                  <c:v>6.5031534414924401</c:v>
                </c:pt>
                <c:pt idx="30">
                  <c:v>6.532456616408381</c:v>
                </c:pt>
                <c:pt idx="31">
                  <c:v>6.5571339323200597</c:v>
                </c:pt>
                <c:pt idx="32">
                  <c:v>6.5579048833676836</c:v>
                </c:pt>
                <c:pt idx="33">
                  <c:v>6.5655977692179448</c:v>
                </c:pt>
                <c:pt idx="34">
                  <c:v>6.5770905635996391</c:v>
                </c:pt>
                <c:pt idx="35">
                  <c:v>6.6062114089706503</c:v>
                </c:pt>
                <c:pt idx="36">
                  <c:v>6.6204614654563798</c:v>
                </c:pt>
                <c:pt idx="37">
                  <c:v>6.6572018110897533</c:v>
                </c:pt>
                <c:pt idx="38">
                  <c:v>6.6669015738227886</c:v>
                </c:pt>
                <c:pt idx="39">
                  <c:v>6.669316668272077</c:v>
                </c:pt>
                <c:pt idx="40">
                  <c:v>6.6786339255853919</c:v>
                </c:pt>
                <c:pt idx="41">
                  <c:v>6.7212833481868017</c:v>
                </c:pt>
                <c:pt idx="42">
                  <c:v>6.7824878193830314</c:v>
                </c:pt>
                <c:pt idx="43">
                  <c:v>6.7972319472041329</c:v>
                </c:pt>
                <c:pt idx="44">
                  <c:v>6.8008079527808727</c:v>
                </c:pt>
                <c:pt idx="45">
                  <c:v>6.8077265531892834</c:v>
                </c:pt>
                <c:pt idx="46">
                  <c:v>#N/A</c:v>
                </c:pt>
                <c:pt idx="47">
                  <c:v>#N/A</c:v>
                </c:pt>
                <c:pt idx="48">
                  <c:v>#N/A</c:v>
                </c:pt>
                <c:pt idx="49">
                  <c:v>#N/A</c:v>
                </c:pt>
              </c:numCache>
            </c:numRef>
          </c:val>
          <c:extLst>
            <c:ext xmlns:c16="http://schemas.microsoft.com/office/drawing/2014/chart" uri="{C3380CC4-5D6E-409C-BE32-E72D297353CC}">
              <c16:uniqueId val="{00000003-C75D-419F-A433-EB3B11E18824}"/>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4-C75D-419F-A433-EB3B11E18824}"/>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6.9179329272623873</c:v>
                </c:pt>
                <c:pt idx="47">
                  <c:v>6.9781603906540566</c:v>
                </c:pt>
                <c:pt idx="48">
                  <c:v>7.2135660197118856</c:v>
                </c:pt>
                <c:pt idx="49">
                  <c:v>#N/A</c:v>
                </c:pt>
              </c:numCache>
            </c:numRef>
          </c:val>
          <c:extLst>
            <c:ext xmlns:c16="http://schemas.microsoft.com/office/drawing/2014/chart" uri="{C3380CC4-5D6E-409C-BE32-E72D297353CC}">
              <c16:uniqueId val="{00000005-C75D-419F-A433-EB3B11E18824}"/>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7.1857182117606184</c:v>
                </c:pt>
              </c:numCache>
            </c:numRef>
          </c:val>
          <c:extLst>
            <c:ext xmlns:c16="http://schemas.microsoft.com/office/drawing/2014/chart" uri="{C3380CC4-5D6E-409C-BE32-E72D297353CC}">
              <c16:uniqueId val="{00000006-C75D-419F-A433-EB3B11E18824}"/>
            </c:ext>
          </c:extLst>
        </c:ser>
        <c:dLbls>
          <c:showLegendKey val="0"/>
          <c:showVal val="0"/>
          <c:showCatName val="0"/>
          <c:showSerName val="0"/>
          <c:showPercent val="0"/>
          <c:showBubbleSize val="0"/>
        </c:dLbls>
        <c:gapWidth val="50"/>
        <c:overlap val="100"/>
        <c:axId val="894142720"/>
        <c:axId val="89414924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5.9023633900728489</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C75D-419F-A433-EB3B11E18824}"/>
            </c:ext>
          </c:extLst>
        </c:ser>
        <c:dLbls>
          <c:showLegendKey val="0"/>
          <c:showVal val="0"/>
          <c:showCatName val="0"/>
          <c:showSerName val="0"/>
          <c:showPercent val="0"/>
          <c:showBubbleSize val="0"/>
        </c:dLbls>
        <c:gapWidth val="0"/>
        <c:overlap val="-100"/>
        <c:axId val="894151968"/>
        <c:axId val="894154688"/>
      </c:barChart>
      <c:catAx>
        <c:axId val="894142720"/>
        <c:scaling>
          <c:orientation val="minMax"/>
        </c:scaling>
        <c:delete val="1"/>
        <c:axPos val="b"/>
        <c:numFmt formatCode="General" sourceLinked="1"/>
        <c:majorTickMark val="none"/>
        <c:minorTickMark val="none"/>
        <c:tickLblPos val="nextTo"/>
        <c:crossAx val="894149248"/>
        <c:crosses val="autoZero"/>
        <c:auto val="1"/>
        <c:lblAlgn val="ctr"/>
        <c:lblOffset val="100"/>
        <c:noMultiLvlLbl val="0"/>
      </c:catAx>
      <c:valAx>
        <c:axId val="89414924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4142720"/>
        <c:crosses val="autoZero"/>
        <c:crossBetween val="between"/>
      </c:valAx>
      <c:valAx>
        <c:axId val="89415468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4151968"/>
        <c:crosses val="max"/>
        <c:crossBetween val="between"/>
      </c:valAx>
      <c:catAx>
        <c:axId val="894151968"/>
        <c:scaling>
          <c:orientation val="minMax"/>
        </c:scaling>
        <c:delete val="1"/>
        <c:axPos val="b"/>
        <c:numFmt formatCode="General" sourceLinked="1"/>
        <c:majorTickMark val="out"/>
        <c:minorTickMark val="none"/>
        <c:tickLblPos val="nextTo"/>
        <c:crossAx val="89415468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2.887968337457437</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1B0B-44BE-9BFE-00B654603F5E}"/>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3.1578353340958181</c:v>
                </c:pt>
                <c:pt idx="2">
                  <c:v>3.1791648063104838</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1B0B-44BE-9BFE-00B654603F5E}"/>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3.271741903105529</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1B0B-44BE-9BFE-00B654603F5E}"/>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3.3348582474274782</c:v>
                </c:pt>
                <c:pt idx="5">
                  <c:v>3.4378693245488998</c:v>
                </c:pt>
                <c:pt idx="6">
                  <c:v>3.4744101878286018</c:v>
                </c:pt>
                <c:pt idx="7">
                  <c:v>3.4814651268934269</c:v>
                </c:pt>
                <c:pt idx="8">
                  <c:v>3.4832885033508418</c:v>
                </c:pt>
                <c:pt idx="9">
                  <c:v>3.5263062769339331</c:v>
                </c:pt>
                <c:pt idx="10">
                  <c:v>3.5685375847377361</c:v>
                </c:pt>
                <c:pt idx="11">
                  <c:v>3.5911984419971712</c:v>
                </c:pt>
                <c:pt idx="12">
                  <c:v>3.5970332484922358</c:v>
                </c:pt>
                <c:pt idx="13">
                  <c:v>3.632199368845701</c:v>
                </c:pt>
                <c:pt idx="14">
                  <c:v>3.6447921823613241</c:v>
                </c:pt>
                <c:pt idx="15">
                  <c:v>3.648121669642852</c:v>
                </c:pt>
                <c:pt idx="16">
                  <c:v>3.6639734044523782</c:v>
                </c:pt>
                <c:pt idx="17">
                  <c:v>3.6762212010105362</c:v>
                </c:pt>
                <c:pt idx="18">
                  <c:v>3.6815367514465018</c:v>
                </c:pt>
                <c:pt idx="19">
                  <c:v>3.6884674668706539</c:v>
                </c:pt>
                <c:pt idx="20">
                  <c:v>3.6969558440181389</c:v>
                </c:pt>
                <c:pt idx="21">
                  <c:v>3.7121932283527759</c:v>
                </c:pt>
                <c:pt idx="22">
                  <c:v>3.7367531260041922</c:v>
                </c:pt>
                <c:pt idx="23">
                  <c:v>3.775968834466092</c:v>
                </c:pt>
                <c:pt idx="24">
                  <c:v>3.7903527855715788</c:v>
                </c:pt>
                <c:pt idx="25">
                  <c:v>3.822475959316598</c:v>
                </c:pt>
                <c:pt idx="26">
                  <c:v>3.956816511992872</c:v>
                </c:pt>
                <c:pt idx="27">
                  <c:v>3.9981838779766798</c:v>
                </c:pt>
                <c:pt idx="28">
                  <c:v>4.0398828402933296</c:v>
                </c:pt>
                <c:pt idx="29">
                  <c:v>4.0729881580658436</c:v>
                </c:pt>
                <c:pt idx="30">
                  <c:v>4.0780479389305349</c:v>
                </c:pt>
                <c:pt idx="31">
                  <c:v>4.093413344852161</c:v>
                </c:pt>
                <c:pt idx="32">
                  <c:v>4.1012853879312612</c:v>
                </c:pt>
                <c:pt idx="33">
                  <c:v>4.1539121105224428</c:v>
                </c:pt>
                <c:pt idx="34">
                  <c:v>4.1581802989509162</c:v>
                </c:pt>
                <c:pt idx="35">
                  <c:v>4.1815561072053793</c:v>
                </c:pt>
                <c:pt idx="36">
                  <c:v>4.2625265048645309</c:v>
                </c:pt>
                <c:pt idx="37">
                  <c:v>4.2652716414178844</c:v>
                </c:pt>
                <c:pt idx="38">
                  <c:v>4.2982375640732302</c:v>
                </c:pt>
                <c:pt idx="39">
                  <c:v>4.346719227178129</c:v>
                </c:pt>
                <c:pt idx="40">
                  <c:v>4.3696941139861636</c:v>
                </c:pt>
                <c:pt idx="41">
                  <c:v>4.3709681224201713</c:v>
                </c:pt>
                <c:pt idx="42">
                  <c:v>4.3778347045414749</c:v>
                </c:pt>
                <c:pt idx="43">
                  <c:v>4.3967803804929302</c:v>
                </c:pt>
                <c:pt idx="44">
                  <c:v>4.4467842456931974</c:v>
                </c:pt>
                <c:pt idx="45">
                  <c:v>4.4617316846583854</c:v>
                </c:pt>
                <c:pt idx="46">
                  <c:v>4.5027593622533466</c:v>
                </c:pt>
                <c:pt idx="47">
                  <c:v>#N/A</c:v>
                </c:pt>
                <c:pt idx="48">
                  <c:v>#N/A</c:v>
                </c:pt>
                <c:pt idx="49">
                  <c:v>#N/A</c:v>
                </c:pt>
              </c:numCache>
            </c:numRef>
          </c:val>
          <c:extLst>
            <c:ext xmlns:c16="http://schemas.microsoft.com/office/drawing/2014/chart" uri="{C3380CC4-5D6E-409C-BE32-E72D297353CC}">
              <c16:uniqueId val="{00000003-1B0B-44BE-9BFE-00B654603F5E}"/>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4.5478524892062042</c:v>
                </c:pt>
                <c:pt idx="48">
                  <c:v>#N/A</c:v>
                </c:pt>
                <c:pt idx="49">
                  <c:v>#N/A</c:v>
                </c:pt>
              </c:numCache>
            </c:numRef>
          </c:val>
          <c:extLst>
            <c:ext xmlns:c16="http://schemas.microsoft.com/office/drawing/2014/chart" uri="{C3380CC4-5D6E-409C-BE32-E72D297353CC}">
              <c16:uniqueId val="{00000004-1B0B-44BE-9BFE-00B654603F5E}"/>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4.6693537022843099</c:v>
                </c:pt>
                <c:pt idx="49">
                  <c:v>#N/A</c:v>
                </c:pt>
              </c:numCache>
            </c:numRef>
          </c:val>
          <c:extLst>
            <c:ext xmlns:c16="http://schemas.microsoft.com/office/drawing/2014/chart" uri="{C3380CC4-5D6E-409C-BE32-E72D297353CC}">
              <c16:uniqueId val="{00000005-1B0B-44BE-9BFE-00B654603F5E}"/>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4.886797576733203</c:v>
                </c:pt>
              </c:numCache>
            </c:numRef>
          </c:val>
          <c:extLst>
            <c:ext xmlns:c16="http://schemas.microsoft.com/office/drawing/2014/chart" uri="{C3380CC4-5D6E-409C-BE32-E72D297353CC}">
              <c16:uniqueId val="{00000006-1B0B-44BE-9BFE-00B654603F5E}"/>
            </c:ext>
          </c:extLst>
        </c:ser>
        <c:dLbls>
          <c:showLegendKey val="0"/>
          <c:showVal val="0"/>
          <c:showCatName val="0"/>
          <c:showSerName val="0"/>
          <c:showPercent val="0"/>
          <c:showBubbleSize val="0"/>
        </c:dLbls>
        <c:gapWidth val="50"/>
        <c:overlap val="100"/>
        <c:axId val="902087664"/>
        <c:axId val="9020909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3.4814651268934269</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1B0B-44BE-9BFE-00B654603F5E}"/>
            </c:ext>
          </c:extLst>
        </c:ser>
        <c:dLbls>
          <c:showLegendKey val="0"/>
          <c:showVal val="0"/>
          <c:showCatName val="0"/>
          <c:showSerName val="0"/>
          <c:showPercent val="0"/>
          <c:showBubbleSize val="0"/>
        </c:dLbls>
        <c:gapWidth val="0"/>
        <c:overlap val="-100"/>
        <c:axId val="902095824"/>
        <c:axId val="902093104"/>
      </c:barChart>
      <c:catAx>
        <c:axId val="902087664"/>
        <c:scaling>
          <c:orientation val="minMax"/>
        </c:scaling>
        <c:delete val="1"/>
        <c:axPos val="b"/>
        <c:numFmt formatCode="General" sourceLinked="1"/>
        <c:majorTickMark val="none"/>
        <c:minorTickMark val="none"/>
        <c:tickLblPos val="nextTo"/>
        <c:crossAx val="902090928"/>
        <c:crosses val="autoZero"/>
        <c:auto val="1"/>
        <c:lblAlgn val="ctr"/>
        <c:lblOffset val="100"/>
        <c:noMultiLvlLbl val="0"/>
      </c:catAx>
      <c:valAx>
        <c:axId val="9020909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087664"/>
        <c:crosses val="autoZero"/>
        <c:crossBetween val="between"/>
      </c:valAx>
      <c:valAx>
        <c:axId val="90209310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5824"/>
        <c:crosses val="max"/>
        <c:crossBetween val="between"/>
      </c:valAx>
      <c:catAx>
        <c:axId val="902095824"/>
        <c:scaling>
          <c:orientation val="minMax"/>
        </c:scaling>
        <c:delete val="1"/>
        <c:axPos val="b"/>
        <c:numFmt formatCode="General" sourceLinked="1"/>
        <c:majorTickMark val="out"/>
        <c:minorTickMark val="none"/>
        <c:tickLblPos val="nextTo"/>
        <c:crossAx val="90209310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3.424276393426807</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4.6109639177339012E-2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0.16256251399544919</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1.6971294932769996</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0.16256251399544919</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0.25388188384595978</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3.5299751251578999</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4.4815132932380948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a:lstStyle/>
                  <a:p>
                    <a:r>
                      <a:rPr lang="en-GB" dirty="0"/>
                      <a:t>Q31.</a:t>
                    </a:r>
                    <a:r>
                      <a:rPr lang="en-GB" baseline="0" dirty="0"/>
                      <a:t> In the last 12 months, has your NHS mental health team supported you with your physical health needs?</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1.6058052950263959</c:v>
                </c:pt>
              </c:numCache>
            </c:numRef>
          </c:val>
          <c:extLst>
            <c:ext xmlns:c16="http://schemas.microsoft.com/office/drawing/2014/chart" uri="{C3380CC4-5D6E-409C-BE32-E72D297353CC}">
              <c16:uniqueId val="{00000000-9C33-42D5-B30A-2C0470D9793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C33-42D5-B30A-2C0470D9793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0.14028869699537205</c:v>
                </c:pt>
              </c:numCache>
            </c:numRef>
          </c:val>
          <c:extLst>
            <c:ext xmlns:c16="http://schemas.microsoft.com/office/drawing/2014/chart" uri="{C3380CC4-5D6E-409C-BE32-E72D297353CC}">
              <c16:uniqueId val="{00000002-9C33-42D5-B30A-2C0470D9793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0.16369327095435904</c:v>
                </c:pt>
              </c:numCache>
            </c:numRef>
          </c:val>
          <c:extLst>
            <c:ext xmlns:c16="http://schemas.microsoft.com/office/drawing/2014/chart" uri="{C3380CC4-5D6E-409C-BE32-E72D297353CC}">
              <c16:uniqueId val="{00000003-9C33-42D5-B30A-2C0470D9793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1.7089344348808611</c:v>
                </c:pt>
              </c:numCache>
            </c:numRef>
          </c:val>
          <c:extLst>
            <c:ext xmlns:c16="http://schemas.microsoft.com/office/drawing/2014/chart" uri="{C3380CC4-5D6E-409C-BE32-E72D297353CC}">
              <c16:uniqueId val="{00000004-9C33-42D5-B30A-2C0470D9793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0.16369327095435882</c:v>
                </c:pt>
              </c:numCache>
            </c:numRef>
          </c:val>
          <c:extLst>
            <c:ext xmlns:c16="http://schemas.microsoft.com/office/drawing/2014/chart" uri="{C3380CC4-5D6E-409C-BE32-E72D297353CC}">
              <c16:uniqueId val="{00000005-9C33-42D5-B30A-2C0470D9793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4.6216546554320281E-2</c:v>
                </c:pt>
              </c:numCache>
            </c:numRef>
          </c:val>
          <c:extLst>
            <c:ext xmlns:c16="http://schemas.microsoft.com/office/drawing/2014/chart" uri="{C3380CC4-5D6E-409C-BE32-E72D297353CC}">
              <c16:uniqueId val="{00000006-9C33-42D5-B30A-2C0470D9793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C33-42D5-B30A-2C0470D97932}"/>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2.5168114313413148</c:v>
                </c:pt>
              </c:numCache>
            </c:numRef>
          </c:xVal>
          <c:yVal>
            <c:numLit>
              <c:formatCode>General</c:formatCode>
              <c:ptCount val="1"/>
              <c:pt idx="0">
                <c:v>1</c:v>
              </c:pt>
            </c:numLit>
          </c:yVal>
          <c:smooth val="0"/>
          <c:extLst>
            <c:ext xmlns:c16="http://schemas.microsoft.com/office/drawing/2014/chart" uri="{C3380CC4-5D6E-409C-BE32-E72D297353CC}">
              <c16:uniqueId val="{00000008-9C33-42D5-B30A-2C0470D9793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C33-42D5-B30A-2C0470D97932}"/>
              </c:ext>
            </c:extLst>
          </c:dPt>
          <c:xVal>
            <c:numRef>
              <c:f>Sheet1!$B$12</c:f>
              <c:numCache>
                <c:formatCode>General</c:formatCode>
                <c:ptCount val="1"/>
                <c:pt idx="0">
                  <c:v>2.764254480416557</c:v>
                </c:pt>
              </c:numCache>
            </c:numRef>
          </c:xVal>
          <c:yVal>
            <c:numLit>
              <c:formatCode>General</c:formatCode>
              <c:ptCount val="1"/>
              <c:pt idx="0">
                <c:v>1</c:v>
              </c:pt>
            </c:numLit>
          </c:yVal>
          <c:smooth val="0"/>
          <c:extLst>
            <c:ext xmlns:c16="http://schemas.microsoft.com/office/drawing/2014/chart" uri="{C3380CC4-5D6E-409C-BE32-E72D297353CC}">
              <c16:uniqueId val="{0000000A-9C33-42D5-B30A-2C0470D97932}"/>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C33-42D5-B30A-2C0470D97932}"/>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1.296518252289282</c:v>
                </c:pt>
              </c:numCache>
            </c:numRef>
          </c:val>
          <c:extLst>
            <c:ext xmlns:c16="http://schemas.microsoft.com/office/drawing/2014/chart" uri="{C3380CC4-5D6E-409C-BE32-E72D297353CC}">
              <c16:uniqueId val="{00000000-695D-405E-A689-FFCE62F3282A}"/>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695D-405E-A689-FFCE62F3282A}"/>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0.31732749177700192</c:v>
                </c:pt>
              </c:numCache>
            </c:numRef>
          </c:val>
          <c:extLst>
            <c:ext xmlns:c16="http://schemas.microsoft.com/office/drawing/2014/chart" uri="{C3380CC4-5D6E-409C-BE32-E72D297353CC}">
              <c16:uniqueId val="{00000002-695D-405E-A689-FFCE62F3282A}"/>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0.16645133530829814</c:v>
                </c:pt>
              </c:numCache>
            </c:numRef>
          </c:val>
          <c:extLst>
            <c:ext xmlns:c16="http://schemas.microsoft.com/office/drawing/2014/chart" uri="{C3380CC4-5D6E-409C-BE32-E72D297353CC}">
              <c16:uniqueId val="{00000003-695D-405E-A689-FFCE62F3282A}"/>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1.7377282339208819</c:v>
                </c:pt>
              </c:numCache>
            </c:numRef>
          </c:val>
          <c:extLst>
            <c:ext xmlns:c16="http://schemas.microsoft.com/office/drawing/2014/chart" uri="{C3380CC4-5D6E-409C-BE32-E72D297353CC}">
              <c16:uniqueId val="{00000004-695D-405E-A689-FFCE62F3282A}"/>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0.16645133530829703</c:v>
                </c:pt>
              </c:numCache>
            </c:numRef>
          </c:val>
          <c:extLst>
            <c:ext xmlns:c16="http://schemas.microsoft.com/office/drawing/2014/chart" uri="{C3380CC4-5D6E-409C-BE32-E72D297353CC}">
              <c16:uniqueId val="{00000005-695D-405E-A689-FFCE62F3282A}"/>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0.2567209106386219</c:v>
                </c:pt>
              </c:numCache>
            </c:numRef>
          </c:val>
          <c:extLst>
            <c:ext xmlns:c16="http://schemas.microsoft.com/office/drawing/2014/chart" uri="{C3380CC4-5D6E-409C-BE32-E72D297353CC}">
              <c16:uniqueId val="{00000006-695D-405E-A689-FFCE62F3282A}"/>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695D-405E-A689-FFCE62F3282A}"/>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2.679292984919281</c:v>
                </c:pt>
              </c:numCache>
            </c:numRef>
          </c:xVal>
          <c:yVal>
            <c:numLit>
              <c:formatCode>General</c:formatCode>
              <c:ptCount val="1"/>
              <c:pt idx="0">
                <c:v>1</c:v>
              </c:pt>
            </c:numLit>
          </c:yVal>
          <c:smooth val="0"/>
          <c:extLst>
            <c:ext xmlns:c16="http://schemas.microsoft.com/office/drawing/2014/chart" uri="{C3380CC4-5D6E-409C-BE32-E72D297353CC}">
              <c16:uniqueId val="{00000008-695D-405E-A689-FFCE62F3282A}"/>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695D-405E-A689-FFCE62F3282A}"/>
              </c:ext>
            </c:extLst>
          </c:dPt>
          <c:xVal>
            <c:numRef>
              <c:f>Sheet1!$B$12</c:f>
              <c:numCache>
                <c:formatCode>General</c:formatCode>
                <c:ptCount val="1"/>
                <c:pt idx="0">
                  <c:v>2.6491611963350228</c:v>
                </c:pt>
              </c:numCache>
            </c:numRef>
          </c:xVal>
          <c:yVal>
            <c:numLit>
              <c:formatCode>General</c:formatCode>
              <c:ptCount val="1"/>
              <c:pt idx="0">
                <c:v>1</c:v>
              </c:pt>
            </c:numLit>
          </c:yVal>
          <c:smooth val="0"/>
          <c:extLst>
            <c:ext xmlns:c16="http://schemas.microsoft.com/office/drawing/2014/chart" uri="{C3380CC4-5D6E-409C-BE32-E72D297353CC}">
              <c16:uniqueId val="{0000000A-695D-405E-A689-FFCE62F3282A}"/>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695D-405E-A689-FFCE62F3282A}"/>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2.910991127242919</c:v>
                </c:pt>
              </c:numCache>
            </c:numRef>
          </c:val>
          <c:extLst>
            <c:ext xmlns:c16="http://schemas.microsoft.com/office/drawing/2014/chart" uri="{C3380CC4-5D6E-409C-BE32-E72D297353CC}">
              <c16:uniqueId val="{00000000-4D97-4463-AD6D-5E534ED775E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D97-4463-AD6D-5E534ED775E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0.12178008149344421</c:v>
                </c:pt>
              </c:numCache>
            </c:numRef>
          </c:val>
          <c:extLst>
            <c:ext xmlns:c16="http://schemas.microsoft.com/office/drawing/2014/chart" uri="{C3380CC4-5D6E-409C-BE32-E72D297353CC}">
              <c16:uniqueId val="{00000002-4D97-4463-AD6D-5E534ED775E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0.18565590175883484</c:v>
                </c:pt>
              </c:numCache>
            </c:numRef>
          </c:val>
          <c:extLst>
            <c:ext xmlns:c16="http://schemas.microsoft.com/office/drawing/2014/chart" uri="{C3380CC4-5D6E-409C-BE32-E72D297353CC}">
              <c16:uniqueId val="{00000003-4D97-4463-AD6D-5E534ED775E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1.9382211724695413</c:v>
                </c:pt>
              </c:numCache>
            </c:numRef>
          </c:val>
          <c:extLst>
            <c:ext xmlns:c16="http://schemas.microsoft.com/office/drawing/2014/chart" uri="{C3380CC4-5D6E-409C-BE32-E72D297353CC}">
              <c16:uniqueId val="{00000004-4D97-4463-AD6D-5E534ED775E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0.16229829037113586</c:v>
                </c:pt>
              </c:numCache>
            </c:numRef>
          </c:val>
          <c:extLst>
            <c:ext xmlns:c16="http://schemas.microsoft.com/office/drawing/2014/chart" uri="{C3380CC4-5D6E-409C-BE32-E72D297353CC}">
              <c16:uniqueId val="{00000005-4D97-4463-AD6D-5E534ED775E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4D97-4463-AD6D-5E534ED775E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D97-4463-AD6D-5E534ED775E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3.8346590785845591</c:v>
                </c:pt>
              </c:numCache>
            </c:numRef>
          </c:xVal>
          <c:yVal>
            <c:numLit>
              <c:formatCode>General</c:formatCode>
              <c:ptCount val="1"/>
              <c:pt idx="0">
                <c:v>1</c:v>
              </c:pt>
            </c:numLit>
          </c:yVal>
          <c:smooth val="0"/>
          <c:extLst>
            <c:ext xmlns:c16="http://schemas.microsoft.com/office/drawing/2014/chart" uri="{C3380CC4-5D6E-409C-BE32-E72D297353CC}">
              <c16:uniqueId val="{00000008-4D97-4463-AD6D-5E534ED775E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D97-4463-AD6D-5E534ED775E7}"/>
              </c:ext>
            </c:extLst>
          </c:dPt>
          <c:xVal>
            <c:numRef>
              <c:f>Sheet1!$B$12</c:f>
              <c:numCache>
                <c:formatCode>General</c:formatCode>
                <c:ptCount val="1"/>
                <c:pt idx="0">
                  <c:v>4.1875376967299687</c:v>
                </c:pt>
              </c:numCache>
            </c:numRef>
          </c:xVal>
          <c:yVal>
            <c:numLit>
              <c:formatCode>General</c:formatCode>
              <c:ptCount val="1"/>
              <c:pt idx="0">
                <c:v>1</c:v>
              </c:pt>
            </c:numLit>
          </c:yVal>
          <c:smooth val="0"/>
          <c:extLst>
            <c:ext xmlns:c16="http://schemas.microsoft.com/office/drawing/2014/chart" uri="{C3380CC4-5D6E-409C-BE32-E72D297353CC}">
              <c16:uniqueId val="{0000000A-4D97-4463-AD6D-5E534ED775E7}"/>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4D97-4463-AD6D-5E534ED775E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4.1318686906675266</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0.34466864291699917</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0.15449094944162045</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1.6128635089211212</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0.15449094944162045</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0.17575472851289131</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4.846587014464081</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5.4374600374867068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75397342995169"/>
                  <c:y val="-1.3245936317079017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latin typeface="Arial" panose="020B0604020202020204" pitchFamily="34" charset="0"/>
                        <a:cs typeface="Arial" panose="020B0604020202020204" pitchFamily="34" charset="0"/>
                      </a:rPr>
                      <a:t>Q33.</a:t>
                    </a:r>
                    <a:r>
                      <a:rPr lang="en-GB" sz="900" baseline="0" dirty="0">
                        <a:latin typeface="Arial" panose="020B0604020202020204" pitchFamily="34" charset="0"/>
                        <a:cs typeface="Arial" panose="020B0604020202020204" pitchFamily="34" charset="0"/>
                      </a:rPr>
                      <a:t> Have NHS mental health services involved a member of your family or someone else close to you as much as you would like?</a:t>
                    </a:r>
                    <a:endParaRPr lang="en-GB" sz="900" dirty="0">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293248792270532"/>
                      <c:h val="0.46451736806947219"/>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311E-4625-9B02-B241BF4F504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3.2849927083285642</c:v>
                </c:pt>
                <c:pt idx="1">
                  <c:v>3.5801998255338772</c:v>
                </c:pt>
                <c:pt idx="2">
                  <c:v>3.6213031911537028</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311E-4625-9B02-B241BF4F504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3.5694074965991409</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311E-4625-9B02-B241BF4F5042}"/>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3.8507909204544069</c:v>
                </c:pt>
                <c:pt idx="5">
                  <c:v>3.9110877277265592</c:v>
                </c:pt>
                <c:pt idx="6">
                  <c:v>4.0026894852845771</c:v>
                </c:pt>
                <c:pt idx="7">
                  <c:v>4.1046177539398467</c:v>
                </c:pt>
                <c:pt idx="8">
                  <c:v>4.1399341692033822</c:v>
                </c:pt>
                <c:pt idx="9">
                  <c:v>4.191322228382889</c:v>
                </c:pt>
                <c:pt idx="10">
                  <c:v>4.2196471775511668</c:v>
                </c:pt>
                <c:pt idx="11">
                  <c:v>4.2349780135350796</c:v>
                </c:pt>
                <c:pt idx="12">
                  <c:v>4.240044305197129</c:v>
                </c:pt>
                <c:pt idx="13">
                  <c:v>4.2606959173349148</c:v>
                </c:pt>
                <c:pt idx="14">
                  <c:v>4.3204306681354101</c:v>
                </c:pt>
                <c:pt idx="15">
                  <c:v>4.3504773699488286</c:v>
                </c:pt>
                <c:pt idx="16">
                  <c:v>4.4147558259559441</c:v>
                </c:pt>
                <c:pt idx="17">
                  <c:v>4.4194630865893103</c:v>
                </c:pt>
                <c:pt idx="18">
                  <c:v>4.4560976330360624</c:v>
                </c:pt>
                <c:pt idx="19">
                  <c:v>4.4809234127087247</c:v>
                </c:pt>
                <c:pt idx="20">
                  <c:v>4.4820009307391153</c:v>
                </c:pt>
                <c:pt idx="21">
                  <c:v>4.5124346905898189</c:v>
                </c:pt>
                <c:pt idx="22">
                  <c:v>4.5580844870128789</c:v>
                </c:pt>
                <c:pt idx="23">
                  <c:v>4.5998108889674274</c:v>
                </c:pt>
                <c:pt idx="24">
                  <c:v>4.602980932449487</c:v>
                </c:pt>
                <c:pt idx="25">
                  <c:v>4.6398254007282782</c:v>
                </c:pt>
                <c:pt idx="26">
                  <c:v>4.6790016885536314</c:v>
                </c:pt>
                <c:pt idx="27">
                  <c:v>4.7474518920572404</c:v>
                </c:pt>
                <c:pt idx="28">
                  <c:v>4.7621969499303383</c:v>
                </c:pt>
                <c:pt idx="29">
                  <c:v>4.776341472033657</c:v>
                </c:pt>
                <c:pt idx="30">
                  <c:v>4.7851782612375171</c:v>
                </c:pt>
                <c:pt idx="31">
                  <c:v>4.8417762943581666</c:v>
                </c:pt>
                <c:pt idx="32">
                  <c:v>4.9385926476868196</c:v>
                </c:pt>
                <c:pt idx="33">
                  <c:v>4.9529436988308317</c:v>
                </c:pt>
                <c:pt idx="34">
                  <c:v>4.9546612451697252</c:v>
                </c:pt>
                <c:pt idx="35">
                  <c:v>4.9731654921879418</c:v>
                </c:pt>
                <c:pt idx="36">
                  <c:v>4.9868077116523217</c:v>
                </c:pt>
                <c:pt idx="37">
                  <c:v>5.1136977701577226</c:v>
                </c:pt>
                <c:pt idx="38">
                  <c:v>5.1270926265486674</c:v>
                </c:pt>
                <c:pt idx="39">
                  <c:v>5.1279083817455327</c:v>
                </c:pt>
                <c:pt idx="40">
                  <c:v>5.1769539420054809</c:v>
                </c:pt>
                <c:pt idx="41">
                  <c:v>5.2606416480188098</c:v>
                </c:pt>
                <c:pt idx="42">
                  <c:v>5.2663737490601594</c:v>
                </c:pt>
                <c:pt idx="43">
                  <c:v>5.3034557834205041</c:v>
                </c:pt>
                <c:pt idx="44">
                  <c:v>5.309053523404172</c:v>
                </c:pt>
                <c:pt idx="45">
                  <c:v>5.3817306246384451</c:v>
                </c:pt>
                <c:pt idx="46">
                  <c:v>5.4844095174953917</c:v>
                </c:pt>
                <c:pt idx="47">
                  <c:v>5.6073561480537712</c:v>
                </c:pt>
                <c:pt idx="48">
                  <c:v>#N/A</c:v>
                </c:pt>
                <c:pt idx="49">
                  <c:v>#N/A</c:v>
                </c:pt>
              </c:numCache>
            </c:numRef>
          </c:val>
          <c:extLst>
            <c:ext xmlns:c16="http://schemas.microsoft.com/office/drawing/2014/chart" uri="{C3380CC4-5D6E-409C-BE32-E72D297353CC}">
              <c16:uniqueId val="{00000003-311E-4625-9B02-B241BF4F504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5.4721549137549639</c:v>
                </c:pt>
                <c:pt idx="49">
                  <c:v>#N/A</c:v>
                </c:pt>
              </c:numCache>
            </c:numRef>
          </c:val>
          <c:extLst>
            <c:ext xmlns:c16="http://schemas.microsoft.com/office/drawing/2014/chart" uri="{C3380CC4-5D6E-409C-BE32-E72D297353CC}">
              <c16:uniqueId val="{00000004-311E-4625-9B02-B241BF4F504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6.1153926828310796</c:v>
                </c:pt>
              </c:numCache>
            </c:numRef>
          </c:val>
          <c:extLst>
            <c:ext xmlns:c16="http://schemas.microsoft.com/office/drawing/2014/chart" uri="{C3380CC4-5D6E-409C-BE32-E72D297353CC}">
              <c16:uniqueId val="{00000005-311E-4625-9B02-B241BF4F504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311E-4625-9B02-B241BF4F5042}"/>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3.5694074965991409</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311E-4625-9B02-B241BF4F5042}"/>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3.200071842125364</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0.22601050375325116</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0.17351785516381879</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1.8115016947691158</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0.17351785516382012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0.48108298901551816</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3.205464066419446</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4.5053510484269923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Q34.</a:t>
                    </a:r>
                    <a:r>
                      <a:rPr lang="en-GB" baseline="0" dirty="0"/>
                      <a:t> Has your NHS mental health team asked if you need support to access your care and treatment</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3.141076373142508</c:v>
                </c:pt>
              </c:numCache>
            </c:numRef>
          </c:val>
          <c:extLst>
            <c:ext xmlns:c16="http://schemas.microsoft.com/office/drawing/2014/chart" uri="{C3380CC4-5D6E-409C-BE32-E72D297353CC}">
              <c16:uniqueId val="{00000000-5120-4440-9F56-B2CC8529592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5120-4440-9F56-B2CC8529592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0.36312394749119292</c:v>
                </c:pt>
              </c:numCache>
            </c:numRef>
          </c:val>
          <c:extLst>
            <c:ext xmlns:c16="http://schemas.microsoft.com/office/drawing/2014/chart" uri="{C3380CC4-5D6E-409C-BE32-E72D297353CC}">
              <c16:uniqueId val="{00000002-5120-4440-9F56-B2CC8529592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0.20549785552244293</c:v>
                </c:pt>
              </c:numCache>
            </c:numRef>
          </c:val>
          <c:extLst>
            <c:ext xmlns:c16="http://schemas.microsoft.com/office/drawing/2014/chart" uri="{C3380CC4-5D6E-409C-BE32-E72D297353CC}">
              <c16:uniqueId val="{00000003-5120-4440-9F56-B2CC8529592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2.1453683437872813</c:v>
                </c:pt>
              </c:numCache>
            </c:numRef>
          </c:val>
          <c:extLst>
            <c:ext xmlns:c16="http://schemas.microsoft.com/office/drawing/2014/chart" uri="{C3380CC4-5D6E-409C-BE32-E72D297353CC}">
              <c16:uniqueId val="{00000004-5120-4440-9F56-B2CC8529592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0.20549785552244249</c:v>
                </c:pt>
              </c:numCache>
            </c:numRef>
          </c:val>
          <c:extLst>
            <c:ext xmlns:c16="http://schemas.microsoft.com/office/drawing/2014/chart" uri="{C3380CC4-5D6E-409C-BE32-E72D297353CC}">
              <c16:uniqueId val="{00000005-5120-4440-9F56-B2CC8529592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0.10451825020540362</c:v>
                </c:pt>
              </c:numCache>
            </c:numRef>
          </c:val>
          <c:extLst>
            <c:ext xmlns:c16="http://schemas.microsoft.com/office/drawing/2014/chart" uri="{C3380CC4-5D6E-409C-BE32-E72D297353CC}">
              <c16:uniqueId val="{00000006-5120-4440-9F56-B2CC8529592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5120-4440-9F56-B2CC85295922}"/>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3.9333509267788358</c:v>
                </c:pt>
              </c:numCache>
            </c:numRef>
          </c:xVal>
          <c:yVal>
            <c:numLit>
              <c:formatCode>General</c:formatCode>
              <c:ptCount val="1"/>
              <c:pt idx="0">
                <c:v>1</c:v>
              </c:pt>
            </c:numLit>
          </c:yVal>
          <c:smooth val="0"/>
          <c:extLst>
            <c:ext xmlns:c16="http://schemas.microsoft.com/office/drawing/2014/chart" uri="{C3380CC4-5D6E-409C-BE32-E72D297353CC}">
              <c16:uniqueId val="{00000008-5120-4440-9F56-B2CC8529592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5120-4440-9F56-B2CC85295922}"/>
              </c:ext>
            </c:extLst>
          </c:dPt>
          <c:xVal>
            <c:numRef>
              <c:f>Sheet1!$B$12</c:f>
              <c:numCache>
                <c:formatCode>General</c:formatCode>
                <c:ptCount val="1"/>
                <c:pt idx="0">
                  <c:v>4.7823823480497847</c:v>
                </c:pt>
              </c:numCache>
            </c:numRef>
          </c:xVal>
          <c:yVal>
            <c:numLit>
              <c:formatCode>General</c:formatCode>
              <c:ptCount val="1"/>
              <c:pt idx="0">
                <c:v>1</c:v>
              </c:pt>
            </c:numLit>
          </c:yVal>
          <c:smooth val="0"/>
          <c:extLst>
            <c:ext xmlns:c16="http://schemas.microsoft.com/office/drawing/2014/chart" uri="{C3380CC4-5D6E-409C-BE32-E72D297353CC}">
              <c16:uniqueId val="{0000000A-5120-4440-9F56-B2CC85295922}"/>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5120-4440-9F56-B2CC85295922}"/>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A4C0-4470-BD45-84F5E45D3956}"/>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7.0190954179251941</c:v>
                </c:pt>
                <c:pt idx="1">
                  <c:v>7.1203964980080698</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A4C0-4470-BD45-84F5E45D3956}"/>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7.1270520920516844</c:v>
                </c:pt>
                <c:pt idx="3">
                  <c:v>7.1327816848733674</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A4C0-4470-BD45-84F5E45D3956}"/>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7.2089726883295704</c:v>
                </c:pt>
                <c:pt idx="5">
                  <c:v>7.2305658710762888</c:v>
                </c:pt>
                <c:pt idx="6">
                  <c:v>7.2737477175938299</c:v>
                </c:pt>
                <c:pt idx="7">
                  <c:v>7.3636116765602448</c:v>
                </c:pt>
                <c:pt idx="8">
                  <c:v>7.3657201586998076</c:v>
                </c:pt>
                <c:pt idx="9">
                  <c:v>7.3866164235298406</c:v>
                </c:pt>
                <c:pt idx="10">
                  <c:v>7.4116059155727543</c:v>
                </c:pt>
                <c:pt idx="11">
                  <c:v>7.4652634991583877</c:v>
                </c:pt>
                <c:pt idx="12">
                  <c:v>7.5641883779762473</c:v>
                </c:pt>
                <c:pt idx="13">
                  <c:v>7.6206339155060894</c:v>
                </c:pt>
                <c:pt idx="14">
                  <c:v>7.644171522922603</c:v>
                </c:pt>
                <c:pt idx="15">
                  <c:v>7.6556931183795109</c:v>
                </c:pt>
                <c:pt idx="16">
                  <c:v>7.6684414789568667</c:v>
                </c:pt>
                <c:pt idx="17">
                  <c:v>7.6748757349377321</c:v>
                </c:pt>
                <c:pt idx="18">
                  <c:v>7.685774442112451</c:v>
                </c:pt>
                <c:pt idx="19">
                  <c:v>7.6877610386526252</c:v>
                </c:pt>
                <c:pt idx="20">
                  <c:v>7.7040884008325232</c:v>
                </c:pt>
                <c:pt idx="21">
                  <c:v>7.7130326840936849</c:v>
                </c:pt>
                <c:pt idx="22">
                  <c:v>7.7349665558356797</c:v>
                </c:pt>
                <c:pt idx="23">
                  <c:v>7.7404091492499676</c:v>
                </c:pt>
                <c:pt idx="24">
                  <c:v>7.7473235792371202</c:v>
                </c:pt>
                <c:pt idx="25">
                  <c:v>7.7530023030876478</c:v>
                </c:pt>
                <c:pt idx="26">
                  <c:v>7.763842168113567</c:v>
                </c:pt>
                <c:pt idx="27">
                  <c:v>7.7710083296842587</c:v>
                </c:pt>
                <c:pt idx="28">
                  <c:v>7.7875261444120607</c:v>
                </c:pt>
                <c:pt idx="29">
                  <c:v>7.7974784752439934</c:v>
                </c:pt>
                <c:pt idx="30">
                  <c:v>7.7984994703941393</c:v>
                </c:pt>
                <c:pt idx="31">
                  <c:v>7.8015715848481637</c:v>
                </c:pt>
                <c:pt idx="32">
                  <c:v>7.8190272159332288</c:v>
                </c:pt>
                <c:pt idx="33">
                  <c:v>7.8335763947766548</c:v>
                </c:pt>
                <c:pt idx="34">
                  <c:v>7.9192116982071763</c:v>
                </c:pt>
                <c:pt idx="35">
                  <c:v>7.9343481309659651</c:v>
                </c:pt>
                <c:pt idx="36">
                  <c:v>7.9494742726886667</c:v>
                </c:pt>
                <c:pt idx="37">
                  <c:v>7.9772946592628911</c:v>
                </c:pt>
                <c:pt idx="38">
                  <c:v>7.9917328427786067</c:v>
                </c:pt>
                <c:pt idx="39">
                  <c:v>7.998227655231104</c:v>
                </c:pt>
                <c:pt idx="40">
                  <c:v>8.0309819364276969</c:v>
                </c:pt>
                <c:pt idx="41">
                  <c:v>8.0410105411819366</c:v>
                </c:pt>
                <c:pt idx="42">
                  <c:v>8.1484014487912901</c:v>
                </c:pt>
                <c:pt idx="43">
                  <c:v>8.1577573146799907</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3-A4C0-4470-BD45-84F5E45D3956}"/>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8.2562870388342375</c:v>
                </c:pt>
                <c:pt idx="45">
                  <c:v>8.2782420707244846</c:v>
                </c:pt>
                <c:pt idx="46">
                  <c:v>#N/A</c:v>
                </c:pt>
                <c:pt idx="47">
                  <c:v>#N/A</c:v>
                </c:pt>
                <c:pt idx="48">
                  <c:v>#N/A</c:v>
                </c:pt>
                <c:pt idx="49">
                  <c:v>#N/A</c:v>
                </c:pt>
              </c:numCache>
            </c:numRef>
          </c:val>
          <c:extLst>
            <c:ext xmlns:c16="http://schemas.microsoft.com/office/drawing/2014/chart" uri="{C3380CC4-5D6E-409C-BE32-E72D297353CC}">
              <c16:uniqueId val="{00000004-A4C0-4470-BD45-84F5E45D3956}"/>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8.3085427803164009</c:v>
                </c:pt>
                <c:pt idx="47">
                  <c:v>8.398159989717886</c:v>
                </c:pt>
                <c:pt idx="48">
                  <c:v>8.5627559320232756</c:v>
                </c:pt>
                <c:pt idx="49">
                  <c:v>8.5877635016570366</c:v>
                </c:pt>
              </c:numCache>
            </c:numRef>
          </c:val>
          <c:extLst>
            <c:ext xmlns:c16="http://schemas.microsoft.com/office/drawing/2014/chart" uri="{C3380CC4-5D6E-409C-BE32-E72D297353CC}">
              <c16:uniqueId val="{00000005-A4C0-4470-BD45-84F5E45D3956}"/>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A4C0-4470-BD45-84F5E45D3956}"/>
            </c:ext>
          </c:extLst>
        </c:ser>
        <c:dLbls>
          <c:showLegendKey val="0"/>
          <c:showVal val="0"/>
          <c:showCatName val="0"/>
          <c:showSerName val="0"/>
          <c:showPercent val="0"/>
          <c:showBubbleSize val="0"/>
        </c:dLbls>
        <c:gapWidth val="50"/>
        <c:overlap val="100"/>
        <c:axId val="904168768"/>
        <c:axId val="9041693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7.2305658710762888</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A4C0-4470-BD45-84F5E45D3956}"/>
            </c:ext>
          </c:extLst>
        </c:ser>
        <c:dLbls>
          <c:showLegendKey val="0"/>
          <c:showVal val="0"/>
          <c:showCatName val="0"/>
          <c:showSerName val="0"/>
          <c:showPercent val="0"/>
          <c:showBubbleSize val="0"/>
        </c:dLbls>
        <c:gapWidth val="0"/>
        <c:overlap val="-100"/>
        <c:axId val="904162240"/>
        <c:axId val="904169856"/>
      </c:barChart>
      <c:catAx>
        <c:axId val="904168768"/>
        <c:scaling>
          <c:orientation val="minMax"/>
        </c:scaling>
        <c:delete val="1"/>
        <c:axPos val="b"/>
        <c:numFmt formatCode="General" sourceLinked="1"/>
        <c:majorTickMark val="none"/>
        <c:minorTickMark val="none"/>
        <c:tickLblPos val="nextTo"/>
        <c:crossAx val="904169312"/>
        <c:crosses val="autoZero"/>
        <c:auto val="1"/>
        <c:lblAlgn val="ctr"/>
        <c:lblOffset val="100"/>
        <c:noMultiLvlLbl val="0"/>
      </c:catAx>
      <c:valAx>
        <c:axId val="9041693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68768"/>
        <c:crosses val="autoZero"/>
        <c:crossBetween val="between"/>
      </c:valAx>
      <c:valAx>
        <c:axId val="90416985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2240"/>
        <c:crosses val="max"/>
        <c:crossBetween val="between"/>
      </c:valAx>
      <c:catAx>
        <c:axId val="904162240"/>
        <c:scaling>
          <c:orientation val="minMax"/>
        </c:scaling>
        <c:delete val="1"/>
        <c:axPos val="b"/>
        <c:numFmt formatCode="General" sourceLinked="1"/>
        <c:majorTickMark val="out"/>
        <c:minorTickMark val="none"/>
        <c:tickLblPos val="nextTo"/>
        <c:crossAx val="90416985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5.9008767682543892</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0.1156942317871712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0.12685870343448791</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1.324386796107115</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0.1268587034344888</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0.25434658907157193</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6.273356968892263</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6.8056231015296058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a:lstStyle/>
                  <a:p>
                    <a:fld id="{EB5EDABF-3115-4C0C-91AA-4D991B6FDB26}"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6.8361984133683311</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0.24870945668933953</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0.11427470810502971</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1.1930116771329811</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0.11427470810502882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0.1356250578389453</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7.2190706103358373</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7.7956884167291909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Q14. Did your NHS mental health team treat you with care and</a:t>
                    </a:r>
                    <a:r>
                      <a:rPr lang="en-GB" baseline="0" dirty="0"/>
                      <a:t> compassion?</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7.004229052781187</c:v>
                </c:pt>
              </c:numCache>
            </c:numRef>
          </c:val>
          <c:extLst>
            <c:ext xmlns:c16="http://schemas.microsoft.com/office/drawing/2014/chart" uri="{C3380CC4-5D6E-409C-BE32-E72D297353CC}">
              <c16:uniqueId val="{00000000-CA92-400F-9D10-CD01C4509DB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CA92-400F-9D10-CD01C4509DB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CA92-400F-9D10-CD01C4509DB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4.5028921971977276E-2</c:v>
                </c:pt>
              </c:numCache>
            </c:numRef>
          </c:val>
          <c:extLst>
            <c:ext xmlns:c16="http://schemas.microsoft.com/office/drawing/2014/chart" uri="{C3380CC4-5D6E-409C-BE32-E72D297353CC}">
              <c16:uniqueId val="{00000003-CA92-400F-9D10-CD01C4509DB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1.3191083003996464</c:v>
                </c:pt>
              </c:numCache>
            </c:numRef>
          </c:val>
          <c:extLst>
            <c:ext xmlns:c16="http://schemas.microsoft.com/office/drawing/2014/chart" uri="{C3380CC4-5D6E-409C-BE32-E72D297353CC}">
              <c16:uniqueId val="{00000004-CA92-400F-9D10-CD01C4509DB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0.12635309349976076</c:v>
                </c:pt>
              </c:numCache>
            </c:numRef>
          </c:val>
          <c:extLst>
            <c:ext xmlns:c16="http://schemas.microsoft.com/office/drawing/2014/chart" uri="{C3380CC4-5D6E-409C-BE32-E72D297353CC}">
              <c16:uniqueId val="{00000005-CA92-400F-9D10-CD01C4509DB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0.13477250707280497</c:v>
                </c:pt>
              </c:numCache>
            </c:numRef>
          </c:val>
          <c:extLst>
            <c:ext xmlns:c16="http://schemas.microsoft.com/office/drawing/2014/chart" uri="{C3380CC4-5D6E-409C-BE32-E72D297353CC}">
              <c16:uniqueId val="{00000006-CA92-400F-9D10-CD01C4509DB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CA92-400F-9D10-CD01C4509DB9}"/>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7.2420611318167394</c:v>
                </c:pt>
              </c:numCache>
            </c:numRef>
          </c:xVal>
          <c:yVal>
            <c:numLit>
              <c:formatCode>General</c:formatCode>
              <c:ptCount val="1"/>
              <c:pt idx="0">
                <c:v>1</c:v>
              </c:pt>
            </c:numLit>
          </c:yVal>
          <c:smooth val="0"/>
          <c:extLst>
            <c:ext xmlns:c16="http://schemas.microsoft.com/office/drawing/2014/chart" uri="{C3380CC4-5D6E-409C-BE32-E72D297353CC}">
              <c16:uniqueId val="{00000008-CA92-400F-9D10-CD01C4509DB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CA92-400F-9D10-CD01C4509DB9}"/>
              </c:ext>
            </c:extLst>
          </c:dPt>
          <c:xVal>
            <c:numRef>
              <c:f>Sheet1!$B$12</c:f>
              <c:numCache>
                <c:formatCode>General</c:formatCode>
                <c:ptCount val="1"/>
                <c:pt idx="0">
                  <c:v>7.7088121249529884</c:v>
                </c:pt>
              </c:numCache>
            </c:numRef>
          </c:xVal>
          <c:yVal>
            <c:numLit>
              <c:formatCode>General</c:formatCode>
              <c:ptCount val="1"/>
              <c:pt idx="0">
                <c:v>1</c:v>
              </c:pt>
            </c:numLit>
          </c:yVal>
          <c:smooth val="0"/>
          <c:extLst>
            <c:ext xmlns:c16="http://schemas.microsoft.com/office/drawing/2014/chart" uri="{C3380CC4-5D6E-409C-BE32-E72D297353CC}">
              <c16:uniqueId val="{0000000A-CA92-400F-9D10-CD01C4509DB9}"/>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CA92-400F-9D10-CD01C4509DB9}"/>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225D-43A6-A283-1557A9B0A060}"/>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5.5817774562041143</c:v>
                </c:pt>
                <c:pt idx="1">
                  <c:v>5.9160960542319527</c:v>
                </c:pt>
                <c:pt idx="2">
                  <c:v>5.9290879660278124</c:v>
                </c:pt>
                <c:pt idx="3">
                  <c:v>6.0032768684952051</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225D-43A6-A283-1557A9B0A060}"/>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#N/A</c:v>
                </c:pt>
                <c:pt idx="4">
                  <c:v>6.04638269667781</c:v>
                </c:pt>
                <c:pt idx="5">
                  <c:v>6.0679341383141292</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225D-43A6-A283-1557A9B0A060}"/>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#N/A</c:v>
                </c:pt>
                <c:pt idx="5">
                  <c:v>#N/A</c:v>
                </c:pt>
                <c:pt idx="6">
                  <c:v>6.0673950191781447</c:v>
                </c:pt>
                <c:pt idx="7">
                  <c:v>6.1703797228397708</c:v>
                </c:pt>
                <c:pt idx="8">
                  <c:v>6.1781060156906991</c:v>
                </c:pt>
                <c:pt idx="9">
                  <c:v>6.2232590682454951</c:v>
                </c:pt>
                <c:pt idx="10">
                  <c:v>6.2680397964999797</c:v>
                </c:pt>
                <c:pt idx="11">
                  <c:v>6.4998675286417251</c:v>
                </c:pt>
                <c:pt idx="12">
                  <c:v>6.5102269637396573</c:v>
                </c:pt>
                <c:pt idx="13">
                  <c:v>6.5214357769521776</c:v>
                </c:pt>
                <c:pt idx="14">
                  <c:v>6.5432504784333867</c:v>
                </c:pt>
                <c:pt idx="15">
                  <c:v>6.5573271486094704</c:v>
                </c:pt>
                <c:pt idx="16">
                  <c:v>6.5628590967403122</c:v>
                </c:pt>
                <c:pt idx="17">
                  <c:v>6.5646644854111234</c:v>
                </c:pt>
                <c:pt idx="18">
                  <c:v>6.564994435559985</c:v>
                </c:pt>
                <c:pt idx="19">
                  <c:v>6.5747457299917844</c:v>
                </c:pt>
                <c:pt idx="20">
                  <c:v>6.6028776358771841</c:v>
                </c:pt>
                <c:pt idx="21">
                  <c:v>6.62341110199415</c:v>
                </c:pt>
                <c:pt idx="22">
                  <c:v>6.6485502687709266</c:v>
                </c:pt>
                <c:pt idx="23">
                  <c:v>6.6614685779877822</c:v>
                </c:pt>
                <c:pt idx="24">
                  <c:v>6.6702176525266097</c:v>
                </c:pt>
                <c:pt idx="25">
                  <c:v>6.6799227236548839</c:v>
                </c:pt>
                <c:pt idx="26">
                  <c:v>6.6815334605702086</c:v>
                </c:pt>
                <c:pt idx="27">
                  <c:v>6.6883024708156062</c:v>
                </c:pt>
                <c:pt idx="28">
                  <c:v>6.7254124240676676</c:v>
                </c:pt>
                <c:pt idx="29">
                  <c:v>6.7388637525124242</c:v>
                </c:pt>
                <c:pt idx="30">
                  <c:v>6.7686313773040716</c:v>
                </c:pt>
                <c:pt idx="31">
                  <c:v>6.783910704589716</c:v>
                </c:pt>
                <c:pt idx="32">
                  <c:v>6.7992064334009692</c:v>
                </c:pt>
                <c:pt idx="33">
                  <c:v>6.8214227326630246</c:v>
                </c:pt>
                <c:pt idx="34">
                  <c:v>6.8360478128294853</c:v>
                </c:pt>
                <c:pt idx="35">
                  <c:v>6.840352577915298</c:v>
                </c:pt>
                <c:pt idx="36">
                  <c:v>6.8952413986705219</c:v>
                </c:pt>
                <c:pt idx="37">
                  <c:v>6.9039260625766987</c:v>
                </c:pt>
                <c:pt idx="38">
                  <c:v>6.9707235630434106</c:v>
                </c:pt>
                <c:pt idx="39">
                  <c:v>7.0144964491635884</c:v>
                </c:pt>
                <c:pt idx="40">
                  <c:v>7.0445889027556214</c:v>
                </c:pt>
                <c:pt idx="41">
                  <c:v>7.0542833000512344</c:v>
                </c:pt>
                <c:pt idx="42">
                  <c:v>7.1023363771700039</c:v>
                </c:pt>
                <c:pt idx="43">
                  <c:v>7.106908188350241</c:v>
                </c:pt>
                <c:pt idx="44">
                  <c:v>7.1379067172435713</c:v>
                </c:pt>
                <c:pt idx="45">
                  <c:v>#N/A</c:v>
                </c:pt>
                <c:pt idx="46">
                  <c:v>#N/A</c:v>
                </c:pt>
                <c:pt idx="47">
                  <c:v>#N/A</c:v>
                </c:pt>
                <c:pt idx="48">
                  <c:v>#N/A</c:v>
                </c:pt>
                <c:pt idx="49">
                  <c:v>#N/A</c:v>
                </c:pt>
              </c:numCache>
            </c:numRef>
          </c:val>
          <c:extLst>
            <c:ext xmlns:c16="http://schemas.microsoft.com/office/drawing/2014/chart" uri="{C3380CC4-5D6E-409C-BE32-E72D297353CC}">
              <c16:uniqueId val="{00000003-225D-43A6-A283-1557A9B0A060}"/>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7.1422669429041612</c:v>
                </c:pt>
                <c:pt idx="46">
                  <c:v>7.2011363363091476</c:v>
                </c:pt>
                <c:pt idx="47">
                  <c:v>#N/A</c:v>
                </c:pt>
                <c:pt idx="48">
                  <c:v>#N/A</c:v>
                </c:pt>
                <c:pt idx="49">
                  <c:v>#N/A</c:v>
                </c:pt>
              </c:numCache>
            </c:numRef>
          </c:val>
          <c:extLst>
            <c:ext xmlns:c16="http://schemas.microsoft.com/office/drawing/2014/chart" uri="{C3380CC4-5D6E-409C-BE32-E72D297353CC}">
              <c16:uniqueId val="{00000004-225D-43A6-A283-1557A9B0A060}"/>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7.2582664537968817</c:v>
                </c:pt>
                <c:pt idx="48">
                  <c:v>7.2907469353874896</c:v>
                </c:pt>
                <c:pt idx="49">
                  <c:v>#N/A</c:v>
                </c:pt>
              </c:numCache>
            </c:numRef>
          </c:val>
          <c:extLst>
            <c:ext xmlns:c16="http://schemas.microsoft.com/office/drawing/2014/chart" uri="{C3380CC4-5D6E-409C-BE32-E72D297353CC}">
              <c16:uniqueId val="{00000005-225D-43A6-A283-1557A9B0A060}"/>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7.7156210818827304</c:v>
                </c:pt>
              </c:numCache>
            </c:numRef>
          </c:val>
          <c:extLst>
            <c:ext xmlns:c16="http://schemas.microsoft.com/office/drawing/2014/chart" uri="{C3380CC4-5D6E-409C-BE32-E72D297353CC}">
              <c16:uniqueId val="{00000006-225D-43A6-A283-1557A9B0A060}"/>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6.04638269667781</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225D-43A6-A283-1557A9B0A060}"/>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5.5817774562041143</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0.34846057451967916</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0.11655369880628275</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1.2168040154706494</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0.11655369880628363</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0.33547163807572122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6.04638269667781</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6.6551937372654013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75397342995169"/>
                  <c:y val="-1.3245936317079017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latin typeface="Arial" panose="020B0604020202020204" pitchFamily="34" charset="0"/>
                        <a:cs typeface="Arial" panose="020B0604020202020204" pitchFamily="34" charset="0"/>
                      </a:rPr>
                      <a:t>Q38. Overall, in the last 12 months, how was your experience of using NHS mental health services?</a:t>
                    </a: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293248792270532"/>
                      <c:h val="0.46451736806947219"/>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834F-41DC-A58B-209FAD1C858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1.815606737596134</c:v>
                </c:pt>
                <c:pt idx="1">
                  <c:v>2.1976595488395541</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834F-41DC-A58B-209FAD1C858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2.2877380627070809</c:v>
                </c:pt>
                <c:pt idx="3">
                  <c:v>2.3068279582591389</c:v>
                </c:pt>
                <c:pt idx="4">
                  <c:v>2.3487182831367619</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834F-41DC-A58B-209FAD1C8581}"/>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#N/A</c:v>
                </c:pt>
                <c:pt idx="5">
                  <c:v>2.2962593288287612</c:v>
                </c:pt>
                <c:pt idx="6">
                  <c:v>2.386658564313024</c:v>
                </c:pt>
                <c:pt idx="7">
                  <c:v>2.443462705582045</c:v>
                </c:pt>
                <c:pt idx="8">
                  <c:v>2.5055036891154581</c:v>
                </c:pt>
                <c:pt idx="9">
                  <c:v>2.5112760785173132</c:v>
                </c:pt>
                <c:pt idx="10">
                  <c:v>2.532833492355794</c:v>
                </c:pt>
                <c:pt idx="11">
                  <c:v>2.6396544426508211</c:v>
                </c:pt>
                <c:pt idx="12">
                  <c:v>2.7086101857561649</c:v>
                </c:pt>
                <c:pt idx="13">
                  <c:v>2.8455562617369141</c:v>
                </c:pt>
                <c:pt idx="14">
                  <c:v>2.874896227757489</c:v>
                </c:pt>
                <c:pt idx="15">
                  <c:v>2.906045301013755</c:v>
                </c:pt>
                <c:pt idx="16">
                  <c:v>2.9198622836507782</c:v>
                </c:pt>
                <c:pt idx="17">
                  <c:v>2.934678482252032</c:v>
                </c:pt>
                <c:pt idx="18">
                  <c:v>2.9532383682088108</c:v>
                </c:pt>
                <c:pt idx="19">
                  <c:v>2.9562754150204378</c:v>
                </c:pt>
                <c:pt idx="20">
                  <c:v>2.9706332665679511</c:v>
                </c:pt>
                <c:pt idx="21">
                  <c:v>2.9823809927279301</c:v>
                </c:pt>
                <c:pt idx="22">
                  <c:v>3.0141977333460148</c:v>
                </c:pt>
                <c:pt idx="23">
                  <c:v>3.0159706401470459</c:v>
                </c:pt>
                <c:pt idx="24">
                  <c:v>3.0954593801977861</c:v>
                </c:pt>
                <c:pt idx="25">
                  <c:v>3.142190983834523</c:v>
                </c:pt>
                <c:pt idx="26">
                  <c:v>3.149867180695582</c:v>
                </c:pt>
                <c:pt idx="27">
                  <c:v>3.1578848420412808</c:v>
                </c:pt>
                <c:pt idx="28">
                  <c:v>3.1937745475050421</c:v>
                </c:pt>
                <c:pt idx="29">
                  <c:v>3.202381587145585</c:v>
                </c:pt>
                <c:pt idx="30">
                  <c:v>3.2225995438468829</c:v>
                </c:pt>
                <c:pt idx="31">
                  <c:v>3.264473693883585</c:v>
                </c:pt>
                <c:pt idx="32">
                  <c:v>3.2743383159058581</c:v>
                </c:pt>
                <c:pt idx="33">
                  <c:v>3.3016469947747931</c:v>
                </c:pt>
                <c:pt idx="34">
                  <c:v>3.4550354269124282</c:v>
                </c:pt>
                <c:pt idx="35">
                  <c:v>3.4994153612760361</c:v>
                </c:pt>
                <c:pt idx="36">
                  <c:v>3.5321177311494569</c:v>
                </c:pt>
                <c:pt idx="37">
                  <c:v>3.5465272237009819</c:v>
                </c:pt>
                <c:pt idx="38">
                  <c:v>3.6509470014095489</c:v>
                </c:pt>
                <c:pt idx="39">
                  <c:v>3.6694129754461668</c:v>
                </c:pt>
                <c:pt idx="40">
                  <c:v>3.6747854589071869</c:v>
                </c:pt>
                <c:pt idx="41">
                  <c:v>3.7171676954726771</c:v>
                </c:pt>
                <c:pt idx="42">
                  <c:v>3.748896648884847</c:v>
                </c:pt>
                <c:pt idx="43">
                  <c:v>3.9176193000478841</c:v>
                </c:pt>
                <c:pt idx="44">
                  <c:v>4.0373857678015188</c:v>
                </c:pt>
                <c:pt idx="45">
                  <c:v>4.0454456496502722</c:v>
                </c:pt>
                <c:pt idx="46">
                  <c:v>#N/A</c:v>
                </c:pt>
                <c:pt idx="47">
                  <c:v>#N/A</c:v>
                </c:pt>
                <c:pt idx="48">
                  <c:v>#N/A</c:v>
                </c:pt>
                <c:pt idx="49">
                  <c:v>#N/A</c:v>
                </c:pt>
              </c:numCache>
            </c:numRef>
          </c:val>
          <c:extLst>
            <c:ext xmlns:c16="http://schemas.microsoft.com/office/drawing/2014/chart" uri="{C3380CC4-5D6E-409C-BE32-E72D297353CC}">
              <c16:uniqueId val="{00000003-834F-41DC-A58B-209FAD1C858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3.8557878880192451</c:v>
                </c:pt>
                <c:pt idx="47">
                  <c:v>#N/A</c:v>
                </c:pt>
                <c:pt idx="48">
                  <c:v>#N/A</c:v>
                </c:pt>
                <c:pt idx="49">
                  <c:v>#N/A</c:v>
                </c:pt>
              </c:numCache>
            </c:numRef>
          </c:val>
          <c:extLst>
            <c:ext xmlns:c16="http://schemas.microsoft.com/office/drawing/2014/chart" uri="{C3380CC4-5D6E-409C-BE32-E72D297353CC}">
              <c16:uniqueId val="{00000004-834F-41DC-A58B-209FAD1C858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4.4854863373194878</c:v>
                </c:pt>
                <c:pt idx="48">
                  <c:v>4.5240365618399094</c:v>
                </c:pt>
                <c:pt idx="49">
                  <c:v>#N/A</c:v>
                </c:pt>
              </c:numCache>
            </c:numRef>
          </c:val>
          <c:extLst>
            <c:ext xmlns:c16="http://schemas.microsoft.com/office/drawing/2014/chart" uri="{C3380CC4-5D6E-409C-BE32-E72D297353CC}">
              <c16:uniqueId val="{00000005-834F-41DC-A58B-209FAD1C858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4.9716605204629456</c:v>
                </c:pt>
              </c:numCache>
            </c:numRef>
          </c:val>
          <c:extLst>
            <c:ext xmlns:c16="http://schemas.microsoft.com/office/drawing/2014/chart" uri="{C3380CC4-5D6E-409C-BE32-E72D297353CC}">
              <c16:uniqueId val="{00000006-834F-41DC-A58B-209FAD1C8581}"/>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3.1578848420412808</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834F-41DC-A58B-209FAD1C8581}"/>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1.815606737596134</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0.14628535150500999</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0.19163011746720482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2.0005911335920512</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0.19163011746720571</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0.62591706283533988</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3.1578848420412808</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3.1538177733643749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75397342995169"/>
                  <c:y val="-1.3245936317079017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latin typeface="Arial" panose="020B0604020202020204" pitchFamily="34" charset="0"/>
                        <a:cs typeface="Arial" panose="020B0604020202020204" pitchFamily="34" charset="0"/>
                      </a:rPr>
                      <a:t>Q40. Aside from this questionnaire</a:t>
                    </a:r>
                    <a:r>
                      <a:rPr lang="en-GB" sz="900" baseline="0" dirty="0">
                        <a:latin typeface="Arial" panose="020B0604020202020204" pitchFamily="34" charset="0"/>
                        <a:cs typeface="Arial" panose="020B0604020202020204" pitchFamily="34" charset="0"/>
                      </a:rPr>
                      <a:t>, in the last 12 months, have you been asked by NHS mental health services to give your views on the quality of your care?</a:t>
                    </a:r>
                    <a:endParaRPr lang="en-GB" sz="900" dirty="0">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293248792270532"/>
                      <c:h val="0.46451736806947219"/>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F856-4CC7-837F-963EEF5C2E69}"/>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F856-4CC7-837F-963EEF5C2E69}"/>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ABCC-4094-A264-813489DB7619}"/>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ABCC-4094-A264-813489DB7619}"/>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Sheet1!$A$2:$A$31</c:f>
              <c:strCache>
                <c:ptCount val="30"/>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Sheet1!$D$2:$D$31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numCache>
            </c:numRef>
          </c:val>
          <c:extLst>
            <c:ext xmlns:c16="http://schemas.microsoft.com/office/drawing/2014/chart" uri="{C3380CC4-5D6E-409C-BE32-E72D297353CC}">
              <c16:uniqueId val="{00000000-834F-41DC-A58B-209FAD1C858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Sheet1!$A$2:$A$31</c:f>
              <c:strCache>
                <c:ptCount val="30"/>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Sheet1!$E$2:$E$31</c:f>
              <c:numCache>
                <c:formatCode>General</c:formatCode>
                <c:ptCount val="30"/>
                <c:pt idx="0">
                  <c:v>6.7655034907687863</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numCache>
            </c:numRef>
          </c:val>
          <c:extLst>
            <c:ext xmlns:c16="http://schemas.microsoft.com/office/drawing/2014/chart" uri="{C3380CC4-5D6E-409C-BE32-E72D297353CC}">
              <c16:uniqueId val="{00000001-834F-41DC-A58B-209FAD1C858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Sheet1!$A$2:$A$31</c:f>
              <c:strCache>
                <c:ptCount val="30"/>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Sheet1!$F$2:$F$31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numCache>
            </c:numRef>
          </c:val>
          <c:extLst>
            <c:ext xmlns:c16="http://schemas.microsoft.com/office/drawing/2014/chart" uri="{C3380CC4-5D6E-409C-BE32-E72D297353CC}">
              <c16:uniqueId val="{00000002-834F-41DC-A58B-209FAD1C8581}"/>
            </c:ext>
          </c:extLst>
        </c:ser>
        <c:ser>
          <c:idx val="3"/>
          <c:order val="3"/>
          <c:tx>
            <c:strRef>
              <c:f>Sheet1!$G$1</c:f>
              <c:strCache>
                <c:ptCount val="1"/>
                <c:pt idx="0">
                  <c:v>About the same</c:v>
                </c:pt>
              </c:strCache>
            </c:strRef>
          </c:tx>
          <c:spPr>
            <a:solidFill>
              <a:srgbClr val="D9D9D9"/>
            </a:solidFill>
            <a:ln>
              <a:noFill/>
            </a:ln>
            <a:effectLst/>
          </c:spPr>
          <c:invertIfNegative val="0"/>
          <c:cat>
            <c:strRef>
              <c:f>Sheet1!$A$2:$A$31</c:f>
              <c:strCache>
                <c:ptCount val="30"/>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Sheet1!$G$2:$G$31</c:f>
              <c:numCache>
                <c:formatCode>General</c:formatCode>
                <c:ptCount val="30"/>
                <c:pt idx="0">
                  <c:v>#N/A</c:v>
                </c:pt>
                <c:pt idx="1">
                  <c:v>7.1981023396640182</c:v>
                </c:pt>
                <c:pt idx="2">
                  <c:v>7.254577264177871</c:v>
                </c:pt>
                <c:pt idx="3">
                  <c:v>7.2848362969123492</c:v>
                </c:pt>
                <c:pt idx="4">
                  <c:v>7.3644689528444474</c:v>
                </c:pt>
                <c:pt idx="5">
                  <c:v>7.4360496167737082</c:v>
                </c:pt>
                <c:pt idx="6">
                  <c:v>7.4425011084900801</c:v>
                </c:pt>
                <c:pt idx="7">
                  <c:v>7.4651314668777617</c:v>
                </c:pt>
                <c:pt idx="8">
                  <c:v>7.4906421794807239</c:v>
                </c:pt>
                <c:pt idx="9">
                  <c:v>7.5267649664008012</c:v>
                </c:pt>
                <c:pt idx="10">
                  <c:v>7.5333358121579392</c:v>
                </c:pt>
                <c:pt idx="11">
                  <c:v>7.5713705413670231</c:v>
                </c:pt>
                <c:pt idx="12">
                  <c:v>7.5799370757555558</c:v>
                </c:pt>
                <c:pt idx="13">
                  <c:v>7.6060752043537034</c:v>
                </c:pt>
                <c:pt idx="14">
                  <c:v>7.6800790098935181</c:v>
                </c:pt>
                <c:pt idx="15">
                  <c:v>7.7114531453594024</c:v>
                </c:pt>
                <c:pt idx="16">
                  <c:v>7.7574626105234143</c:v>
                </c:pt>
                <c:pt idx="17">
                  <c:v>7.8431709702795018</c:v>
                </c:pt>
                <c:pt idx="18">
                  <c:v>7.9059222528985673</c:v>
                </c:pt>
                <c:pt idx="19">
                  <c:v>7.9897431966372929</c:v>
                </c:pt>
                <c:pt idx="20">
                  <c:v>8.015108514485112</c:v>
                </c:pt>
                <c:pt idx="21">
                  <c:v>8.0202200813257392</c:v>
                </c:pt>
                <c:pt idx="22">
                  <c:v>8.0776364286619309</c:v>
                </c:pt>
                <c:pt idx="23">
                  <c:v>8.1063956817747371</c:v>
                </c:pt>
                <c:pt idx="24">
                  <c:v>8.1261012723523862</c:v>
                </c:pt>
                <c:pt idx="25">
                  <c:v>8.1872510221525658</c:v>
                </c:pt>
                <c:pt idx="26">
                  <c:v>8.2212667658748089</c:v>
                </c:pt>
                <c:pt idx="27">
                  <c:v>#N/A</c:v>
                </c:pt>
                <c:pt idx="28">
                  <c:v>#N/A</c:v>
                </c:pt>
                <c:pt idx="29">
                  <c:v>#N/A</c:v>
                </c:pt>
              </c:numCache>
            </c:numRef>
          </c:val>
          <c:extLst>
            <c:ext xmlns:c16="http://schemas.microsoft.com/office/drawing/2014/chart" uri="{C3380CC4-5D6E-409C-BE32-E72D297353CC}">
              <c16:uniqueId val="{00000003-834F-41DC-A58B-209FAD1C858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Sheet1!$A$2:$A$31</c:f>
              <c:strCache>
                <c:ptCount val="30"/>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Sheet1!$H$2:$H$31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8.2853032584271116</c:v>
                </c:pt>
                <c:pt idx="28">
                  <c:v>#N/A</c:v>
                </c:pt>
                <c:pt idx="29">
                  <c:v>#N/A</c:v>
                </c:pt>
              </c:numCache>
            </c:numRef>
          </c:val>
          <c:extLst>
            <c:ext xmlns:c16="http://schemas.microsoft.com/office/drawing/2014/chart" uri="{C3380CC4-5D6E-409C-BE32-E72D297353CC}">
              <c16:uniqueId val="{00000004-834F-41DC-A58B-209FAD1C858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Sheet1!$A$2:$A$31</c:f>
              <c:strCache>
                <c:ptCount val="30"/>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Sheet1!$I$2:$I$31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8.4093104844607396</c:v>
                </c:pt>
                <c:pt idx="29">
                  <c:v>#N/A</c:v>
                </c:pt>
              </c:numCache>
            </c:numRef>
          </c:val>
          <c:extLst>
            <c:ext xmlns:c16="http://schemas.microsoft.com/office/drawing/2014/chart" uri="{C3380CC4-5D6E-409C-BE32-E72D297353CC}">
              <c16:uniqueId val="{00000005-834F-41DC-A58B-209FAD1C858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Sheet1!$A$2:$A$31</c:f>
              <c:strCache>
                <c:ptCount val="30"/>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Sheet1!$J$2:$J$31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8.6423610179257295</c:v>
                </c:pt>
              </c:numCache>
            </c:numRef>
          </c:val>
          <c:extLst>
            <c:ext xmlns:c16="http://schemas.microsoft.com/office/drawing/2014/chart" uri="{C3380CC4-5D6E-409C-BE32-E72D297353CC}">
              <c16:uniqueId val="{00000006-834F-41DC-A58B-209FAD1C8581}"/>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Sheet1!$A$2:$A$31</c:f>
              <c:strCache>
                <c:ptCount val="30"/>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Sheet1!$K$2:$K$31</c:f>
              <c:numCache>
                <c:formatCode>General</c:formatCode>
                <c:ptCount val="30"/>
                <c:pt idx="0">
                  <c:v>#N/A</c:v>
                </c:pt>
                <c:pt idx="1">
                  <c:v>#N/A</c:v>
                </c:pt>
                <c:pt idx="2">
                  <c:v>7.254577264177871</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numCache>
            </c:numRef>
          </c:val>
          <c:extLst>
            <c:ext xmlns:c16="http://schemas.microsoft.com/office/drawing/2014/chart" uri="{C3380CC4-5D6E-409C-BE32-E72D297353CC}">
              <c16:uniqueId val="{00000007-834F-41DC-A58B-209FAD1C8581}"/>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6.7853059150225956</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0.37880830276351407</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0.15961171077996639</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1.6663235279731294</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0.15961171077996461</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6.9528855478200313E-2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7.4999139454299284</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8.1568876925526403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5.5421413772159518</c:v>
                </c:pt>
              </c:numCache>
            </c:numRef>
          </c:val>
          <c:extLst>
            <c:ext xmlns:c16="http://schemas.microsoft.com/office/drawing/2014/chart" uri="{C3380CC4-5D6E-409C-BE32-E72D297353CC}">
              <c16:uniqueId val="{00000000-02DF-4676-9C4E-E53373D74C0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02DF-4676-9C4E-E53373D74C0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0.17156089596626778</c:v>
                </c:pt>
              </c:numCache>
            </c:numRef>
          </c:val>
          <c:extLst>
            <c:ext xmlns:c16="http://schemas.microsoft.com/office/drawing/2014/chart" uri="{C3380CC4-5D6E-409C-BE32-E72D297353CC}">
              <c16:uniqueId val="{00000002-02DF-4676-9C4E-E53373D74C0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0.12692457588098804</c:v>
                </c:pt>
              </c:numCache>
            </c:numRef>
          </c:val>
          <c:extLst>
            <c:ext xmlns:c16="http://schemas.microsoft.com/office/drawing/2014/chart" uri="{C3380CC4-5D6E-409C-BE32-E72D297353CC}">
              <c16:uniqueId val="{00000003-02DF-4676-9C4E-E53373D74C0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1.3250744950667315</c:v>
                </c:pt>
              </c:numCache>
            </c:numRef>
          </c:val>
          <c:extLst>
            <c:ext xmlns:c16="http://schemas.microsoft.com/office/drawing/2014/chart" uri="{C3380CC4-5D6E-409C-BE32-E72D297353CC}">
              <c16:uniqueId val="{00000004-02DF-4676-9C4E-E53373D74C0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0.12692457588098804</c:v>
                </c:pt>
              </c:numCache>
            </c:numRef>
          </c:val>
          <c:extLst>
            <c:ext xmlns:c16="http://schemas.microsoft.com/office/drawing/2014/chart" uri="{C3380CC4-5D6E-409C-BE32-E72D297353CC}">
              <c16:uniqueId val="{00000005-02DF-4676-9C4E-E53373D74C0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0.12250291721120821</c:v>
                </c:pt>
              </c:numCache>
            </c:numRef>
          </c:val>
          <c:extLst>
            <c:ext xmlns:c16="http://schemas.microsoft.com/office/drawing/2014/chart" uri="{C3380CC4-5D6E-409C-BE32-E72D297353CC}">
              <c16:uniqueId val="{00000006-02DF-4676-9C4E-E53373D74C0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02DF-4676-9C4E-E53373D74C01}"/>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5.8831986675292534</c:v>
                </c:pt>
              </c:numCache>
            </c:numRef>
          </c:xVal>
          <c:yVal>
            <c:numLit>
              <c:formatCode>General</c:formatCode>
              <c:ptCount val="1"/>
              <c:pt idx="0">
                <c:v>1</c:v>
              </c:pt>
            </c:numLit>
          </c:yVal>
          <c:smooth val="0"/>
          <c:extLst>
            <c:ext xmlns:c16="http://schemas.microsoft.com/office/drawing/2014/chart" uri="{C3380CC4-5D6E-409C-BE32-E72D297353CC}">
              <c16:uniqueId val="{00000008-02DF-4676-9C4E-E53373D74C0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02DF-4676-9C4E-E53373D74C01}"/>
              </c:ext>
            </c:extLst>
          </c:dPt>
          <c:xVal>
            <c:numRef>
              <c:f>Sheet1!$B$12</c:f>
              <c:numCache>
                <c:formatCode>General</c:formatCode>
                <c:ptCount val="1"/>
                <c:pt idx="0">
                  <c:v>6.5031640965965734</c:v>
                </c:pt>
              </c:numCache>
            </c:numRef>
          </c:xVal>
          <c:yVal>
            <c:numLit>
              <c:formatCode>General</c:formatCode>
              <c:ptCount val="1"/>
              <c:pt idx="0">
                <c:v>1</c:v>
              </c:pt>
            </c:numLit>
          </c:yVal>
          <c:smooth val="0"/>
          <c:extLst>
            <c:ext xmlns:c16="http://schemas.microsoft.com/office/drawing/2014/chart" uri="{C3380CC4-5D6E-409C-BE32-E72D297353CC}">
              <c16:uniqueId val="{0000000A-02DF-4676-9C4E-E53373D74C01}"/>
            </c:ext>
          </c:extLst>
        </c:ser>
        <c:ser>
          <c:idx val="9"/>
          <c:order val="10"/>
          <c:tx>
            <c:v>label</c:v>
          </c:tx>
          <c:spPr>
            <a:ln w="25400" cap="rnd">
              <a:noFill/>
              <a:round/>
            </a:ln>
            <a:effectLst/>
          </c:spPr>
          <c:marker>
            <c:symbol val="none"/>
          </c:marker>
          <c:dLbls>
            <c:dLbl>
              <c:idx val="0"/>
              <c:tx>
                <c:rich>
                  <a:bodyPr/>
                  <a:lstStyle/>
                  <a:p>
                    <a:fld id="{2667D215-1080-4EEC-9FE4-0731E27F77FB}"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02DF-4676-9C4E-E53373D74C0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Q11. Did your NHS mental health team consider how areas of your life impact your mental health?</c:v>
                  </c:pt>
                </c15:dlblRangeCache>
              </c15:datalabelsRange>
            </c:ext>
            <c:ext xmlns:c16="http://schemas.microsoft.com/office/drawing/2014/chart" uri="{C3380CC4-5D6E-409C-BE32-E72D297353CC}">
              <c16:uniqueId val="{0000000C-02DF-4676-9C4E-E53373D74C01}"/>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7.3929480323092234</c:v>
                </c:pt>
              </c:numCache>
            </c:numRef>
          </c:val>
          <c:extLst>
            <c:ext xmlns:c16="http://schemas.microsoft.com/office/drawing/2014/chart" uri="{C3380CC4-5D6E-409C-BE32-E72D297353CC}">
              <c16:uniqueId val="{00000000-3AE1-4639-908E-B060415A8E7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AE1-4639-908E-B060415A8E7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0.21018691209744489</c:v>
                </c:pt>
              </c:numCache>
            </c:numRef>
          </c:val>
          <c:extLst>
            <c:ext xmlns:c16="http://schemas.microsoft.com/office/drawing/2014/chart" uri="{C3380CC4-5D6E-409C-BE32-E72D297353CC}">
              <c16:uniqueId val="{00000002-3AE1-4639-908E-B060415A8E7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0.16350192150135356</c:v>
                </c:pt>
              </c:numCache>
            </c:numRef>
          </c:val>
          <c:extLst>
            <c:ext xmlns:c16="http://schemas.microsoft.com/office/drawing/2014/chart" uri="{C3380CC4-5D6E-409C-BE32-E72D297353CC}">
              <c16:uniqueId val="{00000003-3AE1-4639-908E-B060415A8E7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1.7069367738442791</c:v>
                </c:pt>
              </c:numCache>
            </c:numRef>
          </c:val>
          <c:extLst>
            <c:ext xmlns:c16="http://schemas.microsoft.com/office/drawing/2014/chart" uri="{C3380CC4-5D6E-409C-BE32-E72D297353CC}">
              <c16:uniqueId val="{00000004-3AE1-4639-908E-B060415A8E7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0.16350192150135356</c:v>
                </c:pt>
              </c:numCache>
            </c:numRef>
          </c:val>
          <c:extLst>
            <c:ext xmlns:c16="http://schemas.microsoft.com/office/drawing/2014/chart" uri="{C3380CC4-5D6E-409C-BE32-E72D297353CC}">
              <c16:uniqueId val="{00000005-3AE1-4639-908E-B060415A8E7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0.11668073185856898</c:v>
                </c:pt>
              </c:numCache>
            </c:numRef>
          </c:val>
          <c:extLst>
            <c:ext xmlns:c16="http://schemas.microsoft.com/office/drawing/2014/chart" uri="{C3380CC4-5D6E-409C-BE32-E72D297353CC}">
              <c16:uniqueId val="{00000006-3AE1-4639-908E-B060415A8E7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3AE1-4639-908E-B060415A8E7C}"/>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8.6573454485689467</c:v>
                </c:pt>
              </c:numCache>
            </c:numRef>
          </c:xVal>
          <c:yVal>
            <c:numLit>
              <c:formatCode>General</c:formatCode>
              <c:ptCount val="1"/>
              <c:pt idx="0">
                <c:v>1</c:v>
              </c:pt>
            </c:numLit>
          </c:yVal>
          <c:smooth val="0"/>
          <c:extLst>
            <c:ext xmlns:c16="http://schemas.microsoft.com/office/drawing/2014/chart" uri="{C3380CC4-5D6E-409C-BE32-E72D297353CC}">
              <c16:uniqueId val="{00000008-3AE1-4639-908E-B060415A8E7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3AE1-4639-908E-B060415A8E7C}"/>
              </c:ext>
            </c:extLst>
          </c:dPt>
          <c:xVal>
            <c:numRef>
              <c:f>Sheet1!$B$12</c:f>
              <c:numCache>
                <c:formatCode>General</c:formatCode>
                <c:ptCount val="1"/>
                <c:pt idx="0">
                  <c:v>8.6201052528301609</c:v>
                </c:pt>
              </c:numCache>
            </c:numRef>
          </c:xVal>
          <c:yVal>
            <c:numLit>
              <c:formatCode>General</c:formatCode>
              <c:ptCount val="1"/>
              <c:pt idx="0">
                <c:v>1</c:v>
              </c:pt>
            </c:numLit>
          </c:yVal>
          <c:smooth val="0"/>
          <c:extLst>
            <c:ext xmlns:c16="http://schemas.microsoft.com/office/drawing/2014/chart" uri="{C3380CC4-5D6E-409C-BE32-E72D297353CC}">
              <c16:uniqueId val="{0000000A-3AE1-4639-908E-B060415A8E7C}"/>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3AE1-4639-908E-B060415A8E7C}"/>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6.0998414044923086</c:v>
                </c:pt>
              </c:numCache>
            </c:numRef>
          </c:val>
          <c:extLst>
            <c:ext xmlns:c16="http://schemas.microsoft.com/office/drawing/2014/chart" uri="{C3380CC4-5D6E-409C-BE32-E72D297353CC}">
              <c16:uniqueId val="{00000000-8919-4A8D-8129-F22F2FEB8C3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19-4A8D-8129-F22F2FEB8C3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0.1504147005023686</c:v>
                </c:pt>
              </c:numCache>
            </c:numRef>
          </c:val>
          <c:extLst>
            <c:ext xmlns:c16="http://schemas.microsoft.com/office/drawing/2014/chart" uri="{C3380CC4-5D6E-409C-BE32-E72D297353CC}">
              <c16:uniqueId val="{00000002-8919-4A8D-8129-F22F2FEB8C3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0.1754318153932557</c:v>
                </c:pt>
              </c:numCache>
            </c:numRef>
          </c:val>
          <c:extLst>
            <c:ext xmlns:c16="http://schemas.microsoft.com/office/drawing/2014/chart" uri="{C3380CC4-5D6E-409C-BE32-E72D297353CC}">
              <c16:uniqueId val="{00000003-8919-4A8D-8129-F22F2FEB8C3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1.8314831669701785</c:v>
                </c:pt>
              </c:numCache>
            </c:numRef>
          </c:val>
          <c:extLst>
            <c:ext xmlns:c16="http://schemas.microsoft.com/office/drawing/2014/chart" uri="{C3380CC4-5D6E-409C-BE32-E72D297353CC}">
              <c16:uniqueId val="{00000004-8919-4A8D-8129-F22F2FEB8C3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9.1975196571461026E-3</c:v>
                </c:pt>
              </c:numCache>
            </c:numRef>
          </c:val>
          <c:extLst>
            <c:ext xmlns:c16="http://schemas.microsoft.com/office/drawing/2014/chart" uri="{C3380CC4-5D6E-409C-BE32-E72D297353CC}">
              <c16:uniqueId val="{00000005-8919-4A8D-8129-F22F2FEB8C3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19-4A8D-8129-F22F2FEB8C3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19-4A8D-8129-F22F2FEB8C31}"/>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6.5457543726852467</c:v>
                </c:pt>
              </c:numCache>
            </c:numRef>
          </c:xVal>
          <c:yVal>
            <c:numLit>
              <c:formatCode>General</c:formatCode>
              <c:ptCount val="1"/>
              <c:pt idx="0">
                <c:v>1</c:v>
              </c:pt>
            </c:numLit>
          </c:yVal>
          <c:smooth val="0"/>
          <c:extLst>
            <c:ext xmlns:c16="http://schemas.microsoft.com/office/drawing/2014/chart" uri="{C3380CC4-5D6E-409C-BE32-E72D297353CC}">
              <c16:uniqueId val="{00000008-8919-4A8D-8129-F22F2FEB8C3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19-4A8D-8129-F22F2FEB8C31}"/>
              </c:ext>
            </c:extLst>
          </c:dPt>
          <c:xVal>
            <c:numRef>
              <c:f>Sheet1!$B$12</c:f>
              <c:numCache>
                <c:formatCode>General</c:formatCode>
                <c:ptCount val="1"/>
                <c:pt idx="0">
                  <c:v>7.3414295038730222</c:v>
                </c:pt>
              </c:numCache>
            </c:numRef>
          </c:xVal>
          <c:yVal>
            <c:numLit>
              <c:formatCode>General</c:formatCode>
              <c:ptCount val="1"/>
              <c:pt idx="0">
                <c:v>1</c:v>
              </c:pt>
            </c:numLit>
          </c:yVal>
          <c:smooth val="0"/>
          <c:extLst>
            <c:ext xmlns:c16="http://schemas.microsoft.com/office/drawing/2014/chart" uri="{C3380CC4-5D6E-409C-BE32-E72D297353CC}">
              <c16:uniqueId val="{0000000A-8919-4A8D-8129-F22F2FEB8C31}"/>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8919-4A8D-8129-F22F2FEB8C31}"/>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6.0068970604507053</c:v>
                </c:pt>
              </c:numCache>
            </c:numRef>
          </c:val>
          <c:extLst>
            <c:ext xmlns:c16="http://schemas.microsoft.com/office/drawing/2014/chart" uri="{C3380CC4-5D6E-409C-BE32-E72D297353CC}">
              <c16:uniqueId val="{00000000-79AB-43B1-8754-81411066753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79AB-43B1-8754-81411066753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0.44107366301609918</c:v>
                </c:pt>
              </c:numCache>
            </c:numRef>
          </c:val>
          <c:extLst>
            <c:ext xmlns:c16="http://schemas.microsoft.com/office/drawing/2014/chart" uri="{C3380CC4-5D6E-409C-BE32-E72D297353CC}">
              <c16:uniqueId val="{00000002-79AB-43B1-8754-81411066753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0.16789923102983195</c:v>
                </c:pt>
              </c:numCache>
            </c:numRef>
          </c:val>
          <c:extLst>
            <c:ext xmlns:c16="http://schemas.microsoft.com/office/drawing/2014/chart" uri="{C3380CC4-5D6E-409C-BE32-E72D297353CC}">
              <c16:uniqueId val="{00000003-79AB-43B1-8754-81411066753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1.7528440590383045</c:v>
                </c:pt>
              </c:numCache>
            </c:numRef>
          </c:val>
          <c:extLst>
            <c:ext xmlns:c16="http://schemas.microsoft.com/office/drawing/2014/chart" uri="{C3380CC4-5D6E-409C-BE32-E72D297353CC}">
              <c16:uniqueId val="{00000004-79AB-43B1-8754-81411066753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0.16789923102983195</c:v>
                </c:pt>
              </c:numCache>
            </c:numRef>
          </c:val>
          <c:extLst>
            <c:ext xmlns:c16="http://schemas.microsoft.com/office/drawing/2014/chart" uri="{C3380CC4-5D6E-409C-BE32-E72D297353CC}">
              <c16:uniqueId val="{00000005-79AB-43B1-8754-81411066753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0.25347684552531646</c:v>
                </c:pt>
              </c:numCache>
            </c:numRef>
          </c:val>
          <c:extLst>
            <c:ext xmlns:c16="http://schemas.microsoft.com/office/drawing/2014/chart" uri="{C3380CC4-5D6E-409C-BE32-E72D297353CC}">
              <c16:uniqueId val="{00000006-79AB-43B1-8754-81411066753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79AB-43B1-8754-81411066753D}"/>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6.8777680886706278</c:v>
                </c:pt>
              </c:numCache>
            </c:numRef>
          </c:xVal>
          <c:yVal>
            <c:numLit>
              <c:formatCode>General</c:formatCode>
              <c:ptCount val="1"/>
              <c:pt idx="0">
                <c:v>1</c:v>
              </c:pt>
            </c:numLit>
          </c:yVal>
          <c:smooth val="0"/>
          <c:extLst>
            <c:ext xmlns:c16="http://schemas.microsoft.com/office/drawing/2014/chart" uri="{C3380CC4-5D6E-409C-BE32-E72D297353CC}">
              <c16:uniqueId val="{00000008-79AB-43B1-8754-81411066753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79AB-43B1-8754-81411066753D}"/>
              </c:ext>
            </c:extLst>
          </c:dPt>
          <c:xVal>
            <c:numRef>
              <c:f>Sheet1!$B$12</c:f>
              <c:numCache>
                <c:formatCode>General</c:formatCode>
                <c:ptCount val="1"/>
                <c:pt idx="0">
                  <c:v>7.4922919840157887</c:v>
                </c:pt>
              </c:numCache>
            </c:numRef>
          </c:xVal>
          <c:yVal>
            <c:numLit>
              <c:formatCode>General</c:formatCode>
              <c:ptCount val="1"/>
              <c:pt idx="0">
                <c:v>1</c:v>
              </c:pt>
            </c:numLit>
          </c:yVal>
          <c:smooth val="0"/>
          <c:extLst>
            <c:ext xmlns:c16="http://schemas.microsoft.com/office/drawing/2014/chart" uri="{C3380CC4-5D6E-409C-BE32-E72D297353CC}">
              <c16:uniqueId val="{0000000A-79AB-43B1-8754-81411066753D}"/>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79AB-43B1-8754-81411066753D}"/>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4.4450212854324578</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0.38153841682374789</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0.17679628471377651</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1.8457280323429721</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0.17679628471377651</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0.27684828846763843</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5.0846989335117971</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5.9262200031414682</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1756992753623189"/>
                  <c:y val="-1.3248719661545312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Q12. Did you have to repeat your mental health history to your NHS mental health team?</a:t>
                    </a:r>
                    <a:endParaRPr lang="en-GB" sz="1000"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7.8143832062896594</c:v>
                </c:pt>
              </c:numCache>
            </c:numRef>
          </c:val>
          <c:extLst>
            <c:ext xmlns:c16="http://schemas.microsoft.com/office/drawing/2014/chart" uri="{C3380CC4-5D6E-409C-BE32-E72D297353CC}">
              <c16:uniqueId val="{00000000-0E51-495E-A027-022C9F9B9EE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0E51-495E-A027-022C9F9B9EE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9.8398634446015265E-2</c:v>
                </c:pt>
              </c:numCache>
            </c:numRef>
          </c:val>
          <c:extLst>
            <c:ext xmlns:c16="http://schemas.microsoft.com/office/drawing/2014/chart" uri="{C3380CC4-5D6E-409C-BE32-E72D297353CC}">
              <c16:uniqueId val="{00000002-0E51-495E-A027-022C9F9B9EE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0.17017325657095572</c:v>
                </c:pt>
              </c:numCache>
            </c:numRef>
          </c:val>
          <c:extLst>
            <c:ext xmlns:c16="http://schemas.microsoft.com/office/drawing/2014/chart" uri="{C3380CC4-5D6E-409C-BE32-E72D297353CC}">
              <c16:uniqueId val="{00000003-0E51-495E-A027-022C9F9B9EE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1.6944302745363107</c:v>
                </c:pt>
              </c:numCache>
            </c:numRef>
          </c:val>
          <c:extLst>
            <c:ext xmlns:c16="http://schemas.microsoft.com/office/drawing/2014/chart" uri="{C3380CC4-5D6E-409C-BE32-E72D297353CC}">
              <c16:uniqueId val="{00000004-0E51-495E-A027-022C9F9B9EE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0E51-495E-A027-022C9F9B9EE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0E51-495E-A027-022C9F9B9EE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0E51-495E-A027-022C9F9B9EE5}"/>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8.8619827962006745</c:v>
                </c:pt>
              </c:numCache>
            </c:numRef>
          </c:xVal>
          <c:yVal>
            <c:numLit>
              <c:formatCode>General</c:formatCode>
              <c:ptCount val="1"/>
              <c:pt idx="0">
                <c:v>1</c:v>
              </c:pt>
            </c:numLit>
          </c:yVal>
          <c:smooth val="0"/>
          <c:extLst>
            <c:ext xmlns:c16="http://schemas.microsoft.com/office/drawing/2014/chart" uri="{C3380CC4-5D6E-409C-BE32-E72D297353CC}">
              <c16:uniqueId val="{00000008-0E51-495E-A027-022C9F9B9EE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0E51-495E-A027-022C9F9B9EE5}"/>
              </c:ext>
            </c:extLst>
          </c:dPt>
          <c:xVal>
            <c:numRef>
              <c:f>Sheet1!$B$12</c:f>
              <c:numCache>
                <c:formatCode>General</c:formatCode>
                <c:ptCount val="1"/>
                <c:pt idx="0">
                  <c:v>8.9712473782123165</c:v>
                </c:pt>
              </c:numCache>
            </c:numRef>
          </c:xVal>
          <c:yVal>
            <c:numLit>
              <c:formatCode>General</c:formatCode>
              <c:ptCount val="1"/>
              <c:pt idx="0">
                <c:v>1</c:v>
              </c:pt>
            </c:numLit>
          </c:yVal>
          <c:smooth val="0"/>
          <c:extLst>
            <c:ext xmlns:c16="http://schemas.microsoft.com/office/drawing/2014/chart" uri="{C3380CC4-5D6E-409C-BE32-E72D297353CC}">
              <c16:uniqueId val="{0000000A-0E51-495E-A027-022C9F9B9EE5}"/>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0E51-495E-A027-022C9F9B9EE5}"/>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5.230626428027418</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0.11177475507234202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0.21336069952327286</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2.2274553152966936</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0.11207184065066578</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5.5010815115182394</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6.6694895402713792</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069794685990339"/>
                  <c:y val="-1.3248719661545312E-3"/>
                </c:manualLayout>
              </c:layout>
              <c:tx>
                <c:rich>
                  <a:bodyPr/>
                  <a:lstStyle/>
                  <a:p>
                    <a:r>
                      <a:rPr lang="en-GB" dirty="0"/>
                      <a:t>Q15.</a:t>
                    </a:r>
                    <a:r>
                      <a:rPr lang="en-GB" baseline="0" dirty="0"/>
                      <a:t> did your NHS mental health team involve you in a plan for your care?</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5.9289102976418766</c:v>
                </c:pt>
              </c:numCache>
            </c:numRef>
          </c:val>
          <c:extLst>
            <c:ext xmlns:c16="http://schemas.microsoft.com/office/drawing/2014/chart" uri="{C3380CC4-5D6E-409C-BE32-E72D297353CC}">
              <c16:uniqueId val="{00000000-87B3-4BD2-8843-1ACDB86EB85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7B3-4BD2-8843-1ACDB86EB85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0.41312822634806512</c:v>
                </c:pt>
              </c:numCache>
            </c:numRef>
          </c:val>
          <c:extLst>
            <c:ext xmlns:c16="http://schemas.microsoft.com/office/drawing/2014/chart" uri="{C3380CC4-5D6E-409C-BE32-E72D297353CC}">
              <c16:uniqueId val="{00000002-87B3-4BD2-8843-1ACDB86EB85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0.21019425951570092</c:v>
                </c:pt>
              </c:numCache>
            </c:numRef>
          </c:val>
          <c:extLst>
            <c:ext xmlns:c16="http://schemas.microsoft.com/office/drawing/2014/chart" uri="{C3380CC4-5D6E-409C-BE32-E72D297353CC}">
              <c16:uniqueId val="{00000003-87B3-4BD2-8843-1ACDB86EB85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2.1943981325953121</c:v>
                </c:pt>
              </c:numCache>
            </c:numRef>
          </c:val>
          <c:extLst>
            <c:ext xmlns:c16="http://schemas.microsoft.com/office/drawing/2014/chart" uri="{C3380CC4-5D6E-409C-BE32-E72D297353CC}">
              <c16:uniqueId val="{00000004-87B3-4BD2-8843-1ACDB86EB85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0.21019425951570092</c:v>
                </c:pt>
              </c:numCache>
            </c:numRef>
          </c:val>
          <c:extLst>
            <c:ext xmlns:c16="http://schemas.microsoft.com/office/drawing/2014/chart" uri="{C3380CC4-5D6E-409C-BE32-E72D297353CC}">
              <c16:uniqueId val="{00000005-87B3-4BD2-8843-1ACDB86EB85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3.3239882983057356E-2</c:v>
                </c:pt>
              </c:numCache>
            </c:numRef>
          </c:val>
          <c:extLst>
            <c:ext xmlns:c16="http://schemas.microsoft.com/office/drawing/2014/chart" uri="{C3380CC4-5D6E-409C-BE32-E72D297353CC}">
              <c16:uniqueId val="{00000006-87B3-4BD2-8843-1ACDB86EB85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7B3-4BD2-8843-1ACDB86EB85F}"/>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7.3610621962386418</c:v>
                </c:pt>
              </c:numCache>
            </c:numRef>
          </c:xVal>
          <c:yVal>
            <c:numLit>
              <c:formatCode>General</c:formatCode>
              <c:ptCount val="1"/>
              <c:pt idx="0">
                <c:v>1</c:v>
              </c:pt>
            </c:numLit>
          </c:yVal>
          <c:smooth val="0"/>
          <c:extLst>
            <c:ext xmlns:c16="http://schemas.microsoft.com/office/drawing/2014/chart" uri="{C3380CC4-5D6E-409C-BE32-E72D297353CC}">
              <c16:uniqueId val="{00000008-87B3-4BD2-8843-1ACDB86EB85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7B3-4BD2-8843-1ACDB86EB85F}"/>
              </c:ext>
            </c:extLst>
          </c:dPt>
          <c:xVal>
            <c:numRef>
              <c:f>Sheet1!$B$12</c:f>
              <c:numCache>
                <c:formatCode>General</c:formatCode>
                <c:ptCount val="1"/>
                <c:pt idx="0">
                  <c:v>7.6494318498032987</c:v>
                </c:pt>
              </c:numCache>
            </c:numRef>
          </c:xVal>
          <c:yVal>
            <c:numLit>
              <c:formatCode>General</c:formatCode>
              <c:ptCount val="1"/>
              <c:pt idx="0">
                <c:v>1</c:v>
              </c:pt>
            </c:numLit>
          </c:yVal>
          <c:smooth val="0"/>
          <c:extLst>
            <c:ext xmlns:c16="http://schemas.microsoft.com/office/drawing/2014/chart" uri="{C3380CC4-5D6E-409C-BE32-E72D297353CC}">
              <c16:uniqueId val="{0000000A-87B3-4BD2-8843-1ACDB86EB85F}"/>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87B3-4BD2-8843-1ACDB86EB85F}"/>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5.6407107637919802</c:v>
                </c:pt>
              </c:numCache>
            </c:numRef>
          </c:val>
          <c:extLst>
            <c:ext xmlns:c16="http://schemas.microsoft.com/office/drawing/2014/chart" uri="{C3380CC4-5D6E-409C-BE32-E72D297353CC}">
              <c16:uniqueId val="{00000000-4836-4734-8E8B-AFB3B57729B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836-4734-8E8B-AFB3B57729B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0.36131135657417701</c:v>
                </c:pt>
              </c:numCache>
            </c:numRef>
          </c:val>
          <c:extLst>
            <c:ext xmlns:c16="http://schemas.microsoft.com/office/drawing/2014/chart" uri="{C3380CC4-5D6E-409C-BE32-E72D297353CC}">
              <c16:uniqueId val="{00000002-4836-4734-8E8B-AFB3B57729B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0.19643067982315809</c:v>
                </c:pt>
              </c:numCache>
            </c:numRef>
          </c:val>
          <c:extLst>
            <c:ext xmlns:c16="http://schemas.microsoft.com/office/drawing/2014/chart" uri="{C3380CC4-5D6E-409C-BE32-E72D297353CC}">
              <c16:uniqueId val="{00000003-4836-4734-8E8B-AFB3B57729B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1.9634369092087613</c:v>
                </c:pt>
              </c:numCache>
            </c:numRef>
          </c:val>
          <c:extLst>
            <c:ext xmlns:c16="http://schemas.microsoft.com/office/drawing/2014/chart" uri="{C3380CC4-5D6E-409C-BE32-E72D297353CC}">
              <c16:uniqueId val="{00000004-4836-4734-8E8B-AFB3B57729B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4836-4734-8E8B-AFB3B57729B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4836-4734-8E8B-AFB3B57729B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836-4734-8E8B-AFB3B57729B4}"/>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6.6950879943770101</c:v>
                </c:pt>
              </c:numCache>
            </c:numRef>
          </c:xVal>
          <c:yVal>
            <c:numLit>
              <c:formatCode>General</c:formatCode>
              <c:ptCount val="1"/>
              <c:pt idx="0">
                <c:v>1</c:v>
              </c:pt>
            </c:numLit>
          </c:yVal>
          <c:smooth val="0"/>
          <c:extLst>
            <c:ext xmlns:c16="http://schemas.microsoft.com/office/drawing/2014/chart" uri="{C3380CC4-5D6E-409C-BE32-E72D297353CC}">
              <c16:uniqueId val="{00000008-4836-4734-8E8B-AFB3B57729B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836-4734-8E8B-AFB3B57729B4}"/>
              </c:ext>
            </c:extLst>
          </c:dPt>
          <c:xVal>
            <c:numRef>
              <c:f>Sheet1!$B$12</c:f>
              <c:numCache>
                <c:formatCode>General</c:formatCode>
                <c:ptCount val="1"/>
                <c:pt idx="0">
                  <c:v>7.2238069606252919</c:v>
                </c:pt>
              </c:numCache>
            </c:numRef>
          </c:xVal>
          <c:yVal>
            <c:numLit>
              <c:formatCode>General</c:formatCode>
              <c:ptCount val="1"/>
              <c:pt idx="0">
                <c:v>1</c:v>
              </c:pt>
            </c:numLit>
          </c:yVal>
          <c:smooth val="0"/>
          <c:extLst>
            <c:ext xmlns:c16="http://schemas.microsoft.com/office/drawing/2014/chart" uri="{C3380CC4-5D6E-409C-BE32-E72D297353CC}">
              <c16:uniqueId val="{0000000A-4836-4734-8E8B-AFB3B57729B4}"/>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4836-4734-8E8B-AFB3B57729B4}"/>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D45E-404F-BA9B-7BED8A281086}"/>
              </c:ext>
            </c:extLst>
          </c:dPt>
          <c:cat>
            <c:numRef>
              <c:f>Sheet1!$A$11</c:f>
              <c:numCache>
                <c:formatCode>General</c:formatCode>
                <c:ptCount val="1"/>
              </c:numCache>
            </c:numRef>
          </c:cat>
          <c:val>
            <c:numRef>
              <c:f>Sheet1!$B$11</c:f>
              <c:numCache>
                <c:formatCode>General</c:formatCode>
                <c:ptCount val="1"/>
                <c:pt idx="0">
                  <c:v>6.1999188558677343</c:v>
                </c:pt>
              </c:numCache>
            </c:numRef>
          </c:val>
          <c:extLst>
            <c:ext xmlns:c16="http://schemas.microsoft.com/office/drawing/2014/chart" uri="{C3380CC4-5D6E-409C-BE32-E72D297353CC}">
              <c16:uniqueId val="{00000002-D45E-404F-BA9B-7BED8A281086}"/>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7.5116175633075679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1.6403249577270183</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7.8149971233139413</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8.2805390677765089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76001221066513"/>
                  <c:y val="-1.3245936317078601E-3"/>
                </c:manualLayout>
              </c:layout>
              <c:tx>
                <c:rich>
                  <a:bodyPr/>
                  <a:lstStyle/>
                  <a:p>
                    <a:r>
                      <a:rPr lang="en-GB" dirty="0"/>
                      <a:t>Q19. Have you been given a diagnosis</a:t>
                    </a:r>
                    <a:r>
                      <a:rPr lang="en-GB" baseline="0" dirty="0"/>
                      <a:t> for your mental health?</a:t>
                    </a:r>
                    <a:endParaRPr lang="en-GB" dirty="0"/>
                  </a:p>
                </c:rich>
              </c:tx>
              <c:dLblPos val="r"/>
              <c:showLegendKey val="0"/>
              <c:showVal val="0"/>
              <c:showCatName val="0"/>
              <c:showSerName val="0"/>
              <c:showPercent val="0"/>
              <c:showBubbleSize val="0"/>
              <c:extLst>
                <c:ext xmlns:c15="http://schemas.microsoft.com/office/drawing/2012/chart" uri="{CE6537A1-D6FC-4f65-9D91-7224C49458BB}">
                  <c15:layout>
                    <c:manualLayout>
                      <c:w val="0.18127246376811595"/>
                      <c:h val="0.24296704520151413"/>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8855220441314444"/>
          <c:w val="0.74050409342017565"/>
          <c:h val="0.6039603280220147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4.6804282150516272</c:v>
                </c:pt>
              </c:numCache>
            </c:numRef>
          </c:val>
          <c:extLst>
            <c:ext xmlns:c16="http://schemas.microsoft.com/office/drawing/2014/chart" uri="{C3380CC4-5D6E-409C-BE32-E72D297353CC}">
              <c16:uniqueId val="{00000000-6104-443F-A034-AC6C03983CB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6104-443F-A034-AC6C03983CB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0.41132418980594476</c:v>
                </c:pt>
              </c:numCache>
            </c:numRef>
          </c:val>
          <c:extLst>
            <c:ext xmlns:c16="http://schemas.microsoft.com/office/drawing/2014/chart" uri="{C3380CC4-5D6E-409C-BE32-E72D297353CC}">
              <c16:uniqueId val="{00000002-6104-443F-A034-AC6C03983CB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0.13518835182367184</c:v>
                </c:pt>
              </c:numCache>
            </c:numRef>
          </c:val>
          <c:extLst>
            <c:ext xmlns:c16="http://schemas.microsoft.com/office/drawing/2014/chart" uri="{C3380CC4-5D6E-409C-BE32-E72D297353CC}">
              <c16:uniqueId val="{00000003-6104-443F-A034-AC6C03983CB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1.4113471389467023</c:v>
                </c:pt>
              </c:numCache>
            </c:numRef>
          </c:val>
          <c:extLst>
            <c:ext xmlns:c16="http://schemas.microsoft.com/office/drawing/2014/chart" uri="{C3380CC4-5D6E-409C-BE32-E72D297353CC}">
              <c16:uniqueId val="{00000004-6104-443F-A034-AC6C03983CB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0.13518835182367184</c:v>
                </c:pt>
              </c:numCache>
            </c:numRef>
          </c:val>
          <c:extLst>
            <c:ext xmlns:c16="http://schemas.microsoft.com/office/drawing/2014/chart" uri="{C3380CC4-5D6E-409C-BE32-E72D297353CC}">
              <c16:uniqueId val="{00000005-6104-443F-A034-AC6C03983CB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0.17730444003376267</c:v>
                </c:pt>
              </c:numCache>
            </c:numRef>
          </c:val>
          <c:extLst>
            <c:ext xmlns:c16="http://schemas.microsoft.com/office/drawing/2014/chart" uri="{C3380CC4-5D6E-409C-BE32-E72D297353CC}">
              <c16:uniqueId val="{00000006-6104-443F-A034-AC6C03983CB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6104-443F-A034-AC6C03983CB8}"/>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5.2010438000436912</c:v>
                </c:pt>
              </c:numCache>
            </c:numRef>
          </c:xVal>
          <c:yVal>
            <c:numLit>
              <c:formatCode>General</c:formatCode>
              <c:ptCount val="1"/>
              <c:pt idx="0">
                <c:v>1</c:v>
              </c:pt>
            </c:numLit>
          </c:yVal>
          <c:smooth val="0"/>
          <c:extLst>
            <c:ext xmlns:c16="http://schemas.microsoft.com/office/drawing/2014/chart" uri="{C3380CC4-5D6E-409C-BE32-E72D297353CC}">
              <c16:uniqueId val="{00000008-6104-443F-A034-AC6C03983CB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6104-443F-A034-AC6C03983CB8}"/>
              </c:ext>
            </c:extLst>
          </c:dPt>
          <c:xVal>
            <c:numRef>
              <c:f>Sheet1!$B$12</c:f>
              <c:numCache>
                <c:formatCode>General</c:formatCode>
                <c:ptCount val="1"/>
                <c:pt idx="0">
                  <c:v>5.9326143261545949</c:v>
                </c:pt>
              </c:numCache>
            </c:numRef>
          </c:xVal>
          <c:yVal>
            <c:numLit>
              <c:formatCode>General</c:formatCode>
              <c:ptCount val="1"/>
              <c:pt idx="0">
                <c:v>1</c:v>
              </c:pt>
            </c:numLit>
          </c:yVal>
          <c:smooth val="0"/>
          <c:extLst>
            <c:ext xmlns:c16="http://schemas.microsoft.com/office/drawing/2014/chart" uri="{C3380CC4-5D6E-409C-BE32-E72D297353CC}">
              <c16:uniqueId val="{0000000A-6104-443F-A034-AC6C03983CB8}"/>
            </c:ext>
          </c:extLst>
        </c:ser>
        <c:ser>
          <c:idx val="9"/>
          <c:order val="10"/>
          <c:tx>
            <c:v>label</c:v>
          </c:tx>
          <c:spPr>
            <a:ln w="25400" cap="rnd">
              <a:noFill/>
              <a:round/>
            </a:ln>
            <a:effectLst/>
          </c:spPr>
          <c:marker>
            <c:symbol val="none"/>
          </c:marker>
          <c:dLbls>
            <c:dLbl>
              <c:idx val="0"/>
              <c:tx>
                <c:rich>
                  <a:bodyPr/>
                  <a:lstStyle/>
                  <a:p>
                    <a:fld id="{AE73506F-93C4-49CB-A959-8F99BA5C593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6104-443F-A034-AC6C03983CB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Q10. Did you get the help you needed?</c:v>
                  </c:pt>
                </c15:dlblRangeCache>
              </c15:datalabelsRange>
            </c:ext>
            <c:ext xmlns:c16="http://schemas.microsoft.com/office/drawing/2014/chart" uri="{C3380CC4-5D6E-409C-BE32-E72D297353CC}">
              <c16:uniqueId val="{0000000C-6104-443F-A034-AC6C03983CB8}"/>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5169-40CA-A1AA-1276A4B4ED85}"/>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5169-40CA-A1AA-1276A4B4ED85}"/>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8388-4376-B4C8-B6726681F0C9}"/>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8388-4376-B4C8-B6726681F0C9}"/>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EA1B-4329-A63D-2A052FA4AE00}"/>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EA1B-4329-A63D-2A052FA4AE00}"/>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3991-4176-8C9E-6FD2F61695D7}"/>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3991-4176-8C9E-6FD2F61695D7}"/>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41F0-4311-A4B0-7451CFF136BC}"/>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41F0-4311-A4B0-7451CFF136BC}"/>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tx1">
                    <a:lumMod val="65000"/>
                    <a:lumOff val="35000"/>
                  </a:schemeClr>
                </a:solidFill>
                <a:latin typeface="+mn-lt"/>
                <a:ea typeface="+mn-ea"/>
                <a:cs typeface="+mn-cs"/>
              </a:defRPr>
            </a:pPr>
            <a:endParaRPr lang="en-US"/>
          </a:p>
        </c:txPr>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4029-456F-BA21-29EC6CD26095}"/>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4029-456F-BA21-29EC6CD26095}"/>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DA92-460B-B8D3-2DE19F10EFBF}"/>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DA92-460B-B8D3-2DE19F10EFBF}"/>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9D4F-49C7-9FE6-9E9E3A8997DA}"/>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9D4F-49C7-9FE6-9E9E3A8997DA}"/>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6.3279703421339732</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0.32951515567292589</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0.23881475295738852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2.4685234889322611</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8.0505607518632889</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8.1428962547021602</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063756038647345"/>
                  <c:y val="-4.8591627699844132E-3"/>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dirty="0"/>
                      <a:t>Q26.</a:t>
                    </a:r>
                    <a:r>
                      <a:rPr lang="en-GB" baseline="0" dirty="0"/>
                      <a:t> Would you know who to contact out of office hours within the NHS if you had a crisis?</a:t>
                    </a:r>
                    <a:endParaRPr lang="en-GB" dirty="0"/>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9297777777777775"/>
                      <c:h val="0.34901246938321084"/>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B200-44F3-9099-06ACC62E748B}"/>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B200-44F3-9099-06ACC62E748B}"/>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8344174101553463"/>
          <c:w val="0.74050409342017565"/>
          <c:h val="0.5417712547362474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5.9201500723953693</c:v>
                </c:pt>
              </c:numCache>
            </c:numRef>
          </c:val>
          <c:extLst>
            <c:ext xmlns:c16="http://schemas.microsoft.com/office/drawing/2014/chart" uri="{C3380CC4-5D6E-409C-BE32-E72D297353CC}">
              <c16:uniqueId val="{00000000-A26C-45F6-8911-6307C095FAC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A26C-45F6-8911-6307C095FAC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0.13500172433665991</c:v>
                </c:pt>
              </c:numCache>
            </c:numRef>
          </c:val>
          <c:extLst>
            <c:ext xmlns:c16="http://schemas.microsoft.com/office/drawing/2014/chart" uri="{C3380CC4-5D6E-409C-BE32-E72D297353CC}">
              <c16:uniqueId val="{00000002-A26C-45F6-8911-6307C095FAC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0.13620502793791722</c:v>
                </c:pt>
              </c:numCache>
            </c:numRef>
          </c:val>
          <c:extLst>
            <c:ext xmlns:c16="http://schemas.microsoft.com/office/drawing/2014/chart" uri="{C3380CC4-5D6E-409C-BE32-E72D297353CC}">
              <c16:uniqueId val="{00000003-A26C-45F6-8911-6307C095FAC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1.4219610927801289</c:v>
                </c:pt>
              </c:numCache>
            </c:numRef>
          </c:val>
          <c:extLst>
            <c:ext xmlns:c16="http://schemas.microsoft.com/office/drawing/2014/chart" uri="{C3380CC4-5D6E-409C-BE32-E72D297353CC}">
              <c16:uniqueId val="{00000004-A26C-45F6-8911-6307C095FAC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0.13620502793791633</c:v>
                </c:pt>
              </c:numCache>
            </c:numRef>
          </c:val>
          <c:extLst>
            <c:ext xmlns:c16="http://schemas.microsoft.com/office/drawing/2014/chart" uri="{C3380CC4-5D6E-409C-BE32-E72D297353CC}">
              <c16:uniqueId val="{00000005-A26C-45F6-8911-6307C095FAC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5.0842286660010672E-2</c:v>
                </c:pt>
              </c:numCache>
            </c:numRef>
          </c:val>
          <c:extLst>
            <c:ext xmlns:c16="http://schemas.microsoft.com/office/drawing/2014/chart" uri="{C3380CC4-5D6E-409C-BE32-E72D297353CC}">
              <c16:uniqueId val="{00000006-A26C-45F6-8911-6307C095FAC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A26C-45F6-8911-6307C095FAC2}"/>
            </c:ext>
          </c:extLst>
        </c:ser>
        <c:dLbls>
          <c:showLegendKey val="0"/>
          <c:showVal val="0"/>
          <c:showCatName val="0"/>
          <c:showSerName val="0"/>
          <c:showPercent val="0"/>
          <c:showBubbleSize val="0"/>
        </c:dLbls>
        <c:gapWidth val="0"/>
        <c:overlap val="100"/>
        <c:axId val="894140544"/>
        <c:axId val="89414217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6.0301260881866536</c:v>
                </c:pt>
              </c:numCache>
            </c:numRef>
          </c:xVal>
          <c:yVal>
            <c:numLit>
              <c:formatCode>General</c:formatCode>
              <c:ptCount val="1"/>
              <c:pt idx="0">
                <c:v>1</c:v>
              </c:pt>
            </c:numLit>
          </c:yVal>
          <c:smooth val="0"/>
          <c:extLst>
            <c:ext xmlns:c16="http://schemas.microsoft.com/office/drawing/2014/chart" uri="{C3380CC4-5D6E-409C-BE32-E72D297353CC}">
              <c16:uniqueId val="{00000008-A26C-45F6-8911-6307C095FAC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A26C-45F6-8911-6307C095FAC2}"/>
              </c:ext>
            </c:extLst>
          </c:dPt>
          <c:xVal>
            <c:numRef>
              <c:f>Sheet1!$B$12</c:f>
              <c:numCache>
                <c:formatCode>General</c:formatCode>
                <c:ptCount val="1"/>
                <c:pt idx="0">
                  <c:v>6.9023373710600104</c:v>
                </c:pt>
              </c:numCache>
            </c:numRef>
          </c:xVal>
          <c:yVal>
            <c:numLit>
              <c:formatCode>General</c:formatCode>
              <c:ptCount val="1"/>
              <c:pt idx="0">
                <c:v>1</c:v>
              </c:pt>
            </c:numLit>
          </c:yVal>
          <c:smooth val="0"/>
          <c:extLst>
            <c:ext xmlns:c16="http://schemas.microsoft.com/office/drawing/2014/chart" uri="{C3380CC4-5D6E-409C-BE32-E72D297353CC}">
              <c16:uniqueId val="{0000000A-A26C-45F6-8911-6307C095FAC2}"/>
            </c:ext>
          </c:extLst>
        </c:ser>
        <c:ser>
          <c:idx val="9"/>
          <c:order val="10"/>
          <c:tx>
            <c:v>label</c:v>
          </c:tx>
          <c:spPr>
            <a:ln w="25400" cap="rnd">
              <a:noFill/>
              <a:round/>
            </a:ln>
            <a:effectLst/>
          </c:spPr>
          <c:marker>
            <c:symbol val="none"/>
          </c:marker>
          <c:dLbls>
            <c:dLbl>
              <c:idx val="0"/>
              <c:layout>
                <c:manualLayout>
                  <c:x val="-0.22176596281076871"/>
                  <c:y val="2.22912303715956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5D469492-16B5-44BD-9FF7-C5581699FBA3}"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142358110268724"/>
                      <c:h val="0.44107731271406803"/>
                    </c:manualLayout>
                  </c15:layout>
                  <c15:dlblFieldTable/>
                  <c15:showDataLabelsRange val="1"/>
                </c:ext>
                <c:ext xmlns:c16="http://schemas.microsoft.com/office/drawing/2014/chart" uri="{C3380CC4-5D6E-409C-BE32-E72D297353CC}">
                  <c16:uniqueId val="{0000000B-A26C-45F6-8911-6307C095FAC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Q9. Did you feel your NHS mental health team listened to what you had to say?</c:v>
                  </c:pt>
                </c15:dlblRangeCache>
              </c15:datalabelsRange>
            </c:ext>
            <c:ext xmlns:c16="http://schemas.microsoft.com/office/drawing/2014/chart" uri="{C3380CC4-5D6E-409C-BE32-E72D297353CC}">
              <c16:uniqueId val="{0000000C-A26C-45F6-8911-6307C095FAC2}"/>
            </c:ext>
          </c:extLst>
        </c:ser>
        <c:dLbls>
          <c:showLegendKey val="0"/>
          <c:showVal val="0"/>
          <c:showCatName val="0"/>
          <c:showSerName val="0"/>
          <c:showPercent val="0"/>
          <c:showBubbleSize val="0"/>
        </c:dLbls>
        <c:axId val="894147072"/>
        <c:axId val="894141088"/>
      </c:scatterChart>
      <c:catAx>
        <c:axId val="894140544"/>
        <c:scaling>
          <c:orientation val="minMax"/>
        </c:scaling>
        <c:delete val="1"/>
        <c:axPos val="l"/>
        <c:numFmt formatCode="General" sourceLinked="1"/>
        <c:majorTickMark val="out"/>
        <c:minorTickMark val="none"/>
        <c:tickLblPos val="nextTo"/>
        <c:crossAx val="894142176"/>
        <c:crosses val="autoZero"/>
        <c:auto val="1"/>
        <c:lblAlgn val="ctr"/>
        <c:lblOffset val="100"/>
        <c:noMultiLvlLbl val="0"/>
      </c:catAx>
      <c:valAx>
        <c:axId val="894142176"/>
        <c:scaling>
          <c:orientation val="minMax"/>
          <c:min val="1"/>
        </c:scaling>
        <c:delete val="1"/>
        <c:axPos val="b"/>
        <c:numFmt formatCode="General" sourceLinked="1"/>
        <c:majorTickMark val="none"/>
        <c:minorTickMark val="none"/>
        <c:tickLblPos val="nextTo"/>
        <c:crossAx val="894140544"/>
        <c:crosses val="autoZero"/>
        <c:crossBetween val="between"/>
      </c:valAx>
      <c:valAx>
        <c:axId val="894141088"/>
        <c:scaling>
          <c:orientation val="minMax"/>
          <c:min val="0"/>
        </c:scaling>
        <c:delete val="1"/>
        <c:axPos val="r"/>
        <c:numFmt formatCode="#;;0" sourceLinked="0"/>
        <c:majorTickMark val="out"/>
        <c:minorTickMark val="none"/>
        <c:tickLblPos val="nextTo"/>
        <c:crossAx val="894147072"/>
        <c:crosses val="max"/>
        <c:crossBetween val="midCat"/>
        <c:majorUnit val="1"/>
      </c:valAx>
      <c:valAx>
        <c:axId val="89414707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1088"/>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6DF1-414C-A425-AC00861DCEE8}"/>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6DF1-414C-A425-AC00861DCEE8}"/>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DEBE-4C85-BCC7-4AFBE0D9365D}"/>
              </c:ext>
            </c:extLst>
          </c:dPt>
          <c:cat>
            <c:numRef>
              <c:f>Sheet1!$A$11</c:f>
              <c:numCache>
                <c:formatCode>General</c:formatCode>
                <c:ptCount val="1"/>
              </c:numCache>
            </c:numRef>
          </c:cat>
          <c:val>
            <c:numRef>
              <c:f>Sheet1!$B$11</c:f>
              <c:numCache>
                <c:formatCode>General</c:formatCode>
                <c:ptCount val="1"/>
                <c:pt idx="0">
                  <c:v>4.482280921157181</c:v>
                </c:pt>
              </c:numCache>
            </c:numRef>
          </c:val>
          <c:extLst>
            <c:ext xmlns:c16="http://schemas.microsoft.com/office/drawing/2014/chart" uri="{C3380CC4-5D6E-409C-BE32-E72D297353CC}">
              <c16:uniqueId val="{00000002-DEBE-4C85-BCC7-4AFBE0D9365D}"/>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EF42-42C4-BE2C-4CAA2A97967F}"/>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EF42-42C4-BE2C-4CAA2A97967F}"/>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2EFE-4316-9060-9D9FFBFD5DB7}"/>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2EFE-4316-9060-9D9FFBFD5DB7}"/>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A4D2-4585-9EDD-72ED8048B615}"/>
              </c:ext>
            </c:extLst>
          </c:dPt>
          <c:cat>
            <c:numRef>
              <c:f>Sheet1!$A$11</c:f>
              <c:numCache>
                <c:formatCode>General</c:formatCode>
                <c:ptCount val="1"/>
              </c:numCache>
            </c:numRef>
          </c:cat>
          <c:val>
            <c:numRef>
              <c:f>Sheet1!$B$11</c:f>
              <c:numCache>
                <c:formatCode>General</c:formatCode>
                <c:ptCount val="1"/>
                <c:pt idx="0">
                  <c:v>6.8480669606853004</c:v>
                </c:pt>
              </c:numCache>
            </c:numRef>
          </c:val>
          <c:extLst>
            <c:ext xmlns:c16="http://schemas.microsoft.com/office/drawing/2014/chart" uri="{C3380CC4-5D6E-409C-BE32-E72D297353CC}">
              <c16:uniqueId val="{00000002-A4D2-4585-9EDD-72ED8048B615}"/>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4912-4DF1-A71F-DB49741E5E4D}"/>
              </c:ext>
            </c:extLst>
          </c:dPt>
          <c:cat>
            <c:numRef>
              <c:f>Sheet1!$A$11</c:f>
              <c:numCache>
                <c:formatCode>General</c:formatCode>
                <c:ptCount val="1"/>
              </c:numCache>
            </c:numRef>
          </c:cat>
          <c:val>
            <c:numRef>
              <c:f>Sheet1!$B$11</c:f>
              <c:numCache>
                <c:formatCode>General</c:formatCode>
                <c:ptCount val="1"/>
                <c:pt idx="0">
                  <c:v>4.4041675425688451</c:v>
                </c:pt>
              </c:numCache>
            </c:numRef>
          </c:val>
          <c:extLst>
            <c:ext xmlns:c16="http://schemas.microsoft.com/office/drawing/2014/chart" uri="{C3380CC4-5D6E-409C-BE32-E72D297353CC}">
              <c16:uniqueId val="{00000002-4912-4DF1-A71F-DB49741E5E4D}"/>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8865-42AD-8EED-65DC5C6FC7FA}"/>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8865-42AD-8EED-65DC5C6FC7FA}"/>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Sheet1!$D$2:$D$36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numCache>
            </c:numRef>
          </c:val>
          <c:extLst>
            <c:ext xmlns:c16="http://schemas.microsoft.com/office/drawing/2014/chart" uri="{C3380CC4-5D6E-409C-BE32-E72D297353CC}">
              <c16:uniqueId val="{00000000-834F-41DC-A58B-209FAD1C858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Sheet1!$E$2:$E$36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numCache>
            </c:numRef>
          </c:val>
          <c:extLst>
            <c:ext xmlns:c16="http://schemas.microsoft.com/office/drawing/2014/chart" uri="{C3380CC4-5D6E-409C-BE32-E72D297353CC}">
              <c16:uniqueId val="{00000001-834F-41DC-A58B-209FAD1C858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Sheet1!$F$2:$F$36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numCache>
            </c:numRef>
          </c:val>
          <c:extLst>
            <c:ext xmlns:c16="http://schemas.microsoft.com/office/drawing/2014/chart" uri="{C3380CC4-5D6E-409C-BE32-E72D297353CC}">
              <c16:uniqueId val="{00000002-834F-41DC-A58B-209FAD1C8581}"/>
            </c:ext>
          </c:extLst>
        </c:ser>
        <c:ser>
          <c:idx val="3"/>
          <c:order val="3"/>
          <c:tx>
            <c:strRef>
              <c:f>Sheet1!$G$1</c:f>
              <c:strCache>
                <c:ptCount val="1"/>
                <c:pt idx="0">
                  <c:v>About the same</c:v>
                </c:pt>
              </c:strCache>
            </c:strRef>
          </c:tx>
          <c:spPr>
            <a:solidFill>
              <a:srgbClr val="D9D9D9"/>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Sheet1!$G$2:$G$36</c:f>
              <c:numCache>
                <c:formatCode>General</c:formatCode>
                <c:ptCount val="35"/>
                <c:pt idx="0">
                  <c:v>8.5415883861156026</c:v>
                </c:pt>
                <c:pt idx="1">
                  <c:v>8.6248698174498237</c:v>
                </c:pt>
                <c:pt idx="2">
                  <c:v>8.6453541372897078</c:v>
                </c:pt>
                <c:pt idx="3">
                  <c:v>8.7157359226690723</c:v>
                </c:pt>
                <c:pt idx="4">
                  <c:v>8.7913526835712581</c:v>
                </c:pt>
                <c:pt idx="5">
                  <c:v>8.8974350144558745</c:v>
                </c:pt>
                <c:pt idx="6">
                  <c:v>8.9030231400845992</c:v>
                </c:pt>
                <c:pt idx="7">
                  <c:v>8.9302116888953762</c:v>
                </c:pt>
                <c:pt idx="8">
                  <c:v>8.9855877436662581</c:v>
                </c:pt>
                <c:pt idx="9">
                  <c:v>8.9963560414166999</c:v>
                </c:pt>
                <c:pt idx="10">
                  <c:v>9.0010664770707436</c:v>
                </c:pt>
                <c:pt idx="11">
                  <c:v>9.0116881561978808</c:v>
                </c:pt>
                <c:pt idx="12">
                  <c:v>9.0274733130003817</c:v>
                </c:pt>
                <c:pt idx="13">
                  <c:v>9.0594878191195178</c:v>
                </c:pt>
                <c:pt idx="14">
                  <c:v>9.0995332332237808</c:v>
                </c:pt>
                <c:pt idx="15">
                  <c:v>9.1065177529588262</c:v>
                </c:pt>
                <c:pt idx="16">
                  <c:v>9.1389396246610595</c:v>
                </c:pt>
                <c:pt idx="17">
                  <c:v>9.1530855972820397</c:v>
                </c:pt>
                <c:pt idx="18">
                  <c:v>9.2096297695258702</c:v>
                </c:pt>
                <c:pt idx="19">
                  <c:v>9.2664017588326182</c:v>
                </c:pt>
                <c:pt idx="20">
                  <c:v>9.2973171601339395</c:v>
                </c:pt>
                <c:pt idx="21">
                  <c:v>9.326737243255506</c:v>
                </c:pt>
                <c:pt idx="22">
                  <c:v>9.3386642493835588</c:v>
                </c:pt>
                <c:pt idx="23">
                  <c:v>9.3588728958239074</c:v>
                </c:pt>
                <c:pt idx="24">
                  <c:v>9.3672100560213138</c:v>
                </c:pt>
                <c:pt idx="25">
                  <c:v>9.3674554785797479</c:v>
                </c:pt>
                <c:pt idx="26">
                  <c:v>9.4016394818623965</c:v>
                </c:pt>
                <c:pt idx="27">
                  <c:v>9.4262143361193154</c:v>
                </c:pt>
                <c:pt idx="28">
                  <c:v>9.508267117221898</c:v>
                </c:pt>
                <c:pt idx="29">
                  <c:v>9.5110885909227711</c:v>
                </c:pt>
                <c:pt idx="30">
                  <c:v>9.5265792563893932</c:v>
                </c:pt>
                <c:pt idx="31">
                  <c:v>9.5602004400091545</c:v>
                </c:pt>
                <c:pt idx="32">
                  <c:v>9.6071638500852536</c:v>
                </c:pt>
                <c:pt idx="33">
                  <c:v>#N/A</c:v>
                </c:pt>
                <c:pt idx="34">
                  <c:v>#N/A</c:v>
                </c:pt>
              </c:numCache>
            </c:numRef>
          </c:val>
          <c:extLst>
            <c:ext xmlns:c16="http://schemas.microsoft.com/office/drawing/2014/chart" uri="{C3380CC4-5D6E-409C-BE32-E72D297353CC}">
              <c16:uniqueId val="{00000003-834F-41DC-A58B-209FAD1C858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Sheet1!$H$2:$H$36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9.626630314958275</c:v>
                </c:pt>
                <c:pt idx="34">
                  <c:v>#N/A</c:v>
                </c:pt>
              </c:numCache>
            </c:numRef>
          </c:val>
          <c:extLst>
            <c:ext xmlns:c16="http://schemas.microsoft.com/office/drawing/2014/chart" uri="{C3380CC4-5D6E-409C-BE32-E72D297353CC}">
              <c16:uniqueId val="{00000004-834F-41DC-A58B-209FAD1C858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Sheet1!$I$2:$I$36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9.7889208521947353</c:v>
                </c:pt>
              </c:numCache>
            </c:numRef>
          </c:val>
          <c:extLst>
            <c:ext xmlns:c16="http://schemas.microsoft.com/office/drawing/2014/chart" uri="{C3380CC4-5D6E-409C-BE32-E72D297353CC}">
              <c16:uniqueId val="{00000005-834F-41DC-A58B-209FAD1C858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Sheet1!$J$2:$J$36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numCache>
            </c:numRef>
          </c:val>
          <c:extLst>
            <c:ext xmlns:c16="http://schemas.microsoft.com/office/drawing/2014/chart" uri="{C3380CC4-5D6E-409C-BE32-E72D297353CC}">
              <c16:uniqueId val="{00000006-834F-41DC-A58B-209FAD1C8581}"/>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Sheet1!$K$2:$K$36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9.0116881561978808</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numCache>
            </c:numRef>
          </c:val>
          <c:extLst>
            <c:ext xmlns:c16="http://schemas.microsoft.com/office/drawing/2014/chart" uri="{C3380CC4-5D6E-409C-BE32-E72D297353CC}">
              <c16:uniqueId val="{00000007-834F-41DC-A58B-209FAD1C8581}"/>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8.534492065205658</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1.3076617643644539E-2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9.9889018406278396E-2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1.0428271255483352</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9.9889018406278396E-2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7.0428197993424035E-2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9.0171218032076279</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9.1688712640297485</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1296847826086956"/>
                  <c:y val="5.7448229792919168E-3"/>
                </c:manualLayout>
              </c:layout>
              <c:tx>
                <c:rich>
                  <a:bodyPr/>
                  <a:lstStyle/>
                  <a:p>
                    <a:r>
                      <a:rPr lang="en-GB" dirty="0"/>
                      <a:t>Q14.</a:t>
                    </a:r>
                    <a:r>
                      <a:rPr lang="en-GB" baseline="0" dirty="0"/>
                      <a:t> Did you NHS mental health team treat you with care and compassion?</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8.5179832099236439</c:v>
                </c:pt>
              </c:numCache>
            </c:numRef>
          </c:val>
          <c:extLst>
            <c:ext xmlns:c16="http://schemas.microsoft.com/office/drawing/2014/chart" uri="{C3380CC4-5D6E-409C-BE32-E72D297353CC}">
              <c16:uniqueId val="{00000000-9640-47B9-9A1B-3511AC3111E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640-47B9-9A1B-3511AC3111E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9640-47B9-9A1B-3511AC3111E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9640-47B9-9A1B-3511AC3111E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1.2078293475367428</c:v>
                </c:pt>
              </c:numCache>
            </c:numRef>
          </c:val>
          <c:extLst>
            <c:ext xmlns:c16="http://schemas.microsoft.com/office/drawing/2014/chart" uri="{C3380CC4-5D6E-409C-BE32-E72D297353CC}">
              <c16:uniqueId val="{00000004-9640-47B9-9A1B-3511AC3111E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9640-47B9-9A1B-3511AC3111E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9640-47B9-9A1B-3511AC3111E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640-47B9-9A1B-3511AC3111E2}"/>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9.0062545091881336</c:v>
                </c:pt>
              </c:numCache>
            </c:numRef>
          </c:xVal>
          <c:yVal>
            <c:numLit>
              <c:formatCode>General</c:formatCode>
              <c:ptCount val="1"/>
              <c:pt idx="0">
                <c:v>1</c:v>
              </c:pt>
            </c:numLit>
          </c:yVal>
          <c:smooth val="0"/>
          <c:extLst>
            <c:ext xmlns:c16="http://schemas.microsoft.com/office/drawing/2014/chart" uri="{C3380CC4-5D6E-409C-BE32-E72D297353CC}">
              <c16:uniqueId val="{00000008-9640-47B9-9A1B-3511AC3111E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640-47B9-9A1B-3511AC3111E2}"/>
              </c:ext>
            </c:extLst>
          </c:dPt>
          <c:xVal>
            <c:numRef>
              <c:f>Sheet1!$B$12</c:f>
              <c:numCache>
                <c:formatCode>General</c:formatCode>
                <c:ptCount val="1"/>
                <c:pt idx="0">
                  <c:v>9.1807458445672889</c:v>
                </c:pt>
              </c:numCache>
            </c:numRef>
          </c:xVal>
          <c:yVal>
            <c:numLit>
              <c:formatCode>General</c:formatCode>
              <c:ptCount val="1"/>
              <c:pt idx="0">
                <c:v>1</c:v>
              </c:pt>
            </c:numLit>
          </c:yVal>
          <c:smooth val="0"/>
          <c:extLst>
            <c:ext xmlns:c16="http://schemas.microsoft.com/office/drawing/2014/chart" uri="{C3380CC4-5D6E-409C-BE32-E72D297353CC}">
              <c16:uniqueId val="{0000000A-9640-47B9-9A1B-3511AC3111E2}"/>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640-47B9-9A1B-3511AC3111E2}"/>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3.561172492976926</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0.1739430849488639</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0.11621221829197115</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1.2132390075363273</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0.11621221829197204</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0.19901231861370405</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4.4279321034229184</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4.4579472999859249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a:lstStyle/>
                  <a:p>
                    <a:r>
                      <a:rPr lang="en-GB" dirty="0"/>
                      <a:t>Q12. Did you have to repeat your mental health history to your NHS mental health team?</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Sheet1!$A$2:$A$35</c:f>
              <c:strCache>
                <c:ptCount val="34"/>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Sheet1!$D$2:$D$35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numCache>
            </c:numRef>
          </c:val>
          <c:extLst>
            <c:ext xmlns:c16="http://schemas.microsoft.com/office/drawing/2014/chart" uri="{C3380CC4-5D6E-409C-BE32-E72D297353CC}">
              <c16:uniqueId val="{00000000-834F-41DC-A58B-209FAD1C858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Sheet1!$A$2:$A$35</c:f>
              <c:strCache>
                <c:ptCount val="34"/>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Sheet1!$E$2:$E$35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numCache>
            </c:numRef>
          </c:val>
          <c:extLst>
            <c:ext xmlns:c16="http://schemas.microsoft.com/office/drawing/2014/chart" uri="{C3380CC4-5D6E-409C-BE32-E72D297353CC}">
              <c16:uniqueId val="{00000001-834F-41DC-A58B-209FAD1C858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Sheet1!$A$2:$A$35</c:f>
              <c:strCache>
                <c:ptCount val="34"/>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Sheet1!$F$2:$F$35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numCache>
            </c:numRef>
          </c:val>
          <c:extLst>
            <c:ext xmlns:c16="http://schemas.microsoft.com/office/drawing/2014/chart" uri="{C3380CC4-5D6E-409C-BE32-E72D297353CC}">
              <c16:uniqueId val="{00000002-834F-41DC-A58B-209FAD1C8581}"/>
            </c:ext>
          </c:extLst>
        </c:ser>
        <c:ser>
          <c:idx val="3"/>
          <c:order val="3"/>
          <c:tx>
            <c:strRef>
              <c:f>Sheet1!$G$1</c:f>
              <c:strCache>
                <c:ptCount val="1"/>
                <c:pt idx="0">
                  <c:v>About the same</c:v>
                </c:pt>
              </c:strCache>
            </c:strRef>
          </c:tx>
          <c:spPr>
            <a:solidFill>
              <a:srgbClr val="D9D9D9"/>
            </a:solidFill>
            <a:ln>
              <a:noFill/>
            </a:ln>
            <a:effectLst/>
          </c:spPr>
          <c:invertIfNegative val="0"/>
          <c:cat>
            <c:strRef>
              <c:f>Sheet1!$A$2:$A$35</c:f>
              <c:strCache>
                <c:ptCount val="34"/>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Sheet1!$G$2:$G$35</c:f>
              <c:numCache>
                <c:formatCode>General</c:formatCode>
                <c:ptCount val="34"/>
                <c:pt idx="0">
                  <c:v>7.369641309059384</c:v>
                </c:pt>
                <c:pt idx="1">
                  <c:v>7.4965937551235013</c:v>
                </c:pt>
                <c:pt idx="2">
                  <c:v>7.5450443599285819</c:v>
                </c:pt>
                <c:pt idx="3">
                  <c:v>7.5624314407837492</c:v>
                </c:pt>
                <c:pt idx="4">
                  <c:v>7.5723473382190667</c:v>
                </c:pt>
                <c:pt idx="5">
                  <c:v>7.6639149765211307</c:v>
                </c:pt>
                <c:pt idx="6">
                  <c:v>7.6837792975836292</c:v>
                </c:pt>
                <c:pt idx="7">
                  <c:v>7.7034624917800594</c:v>
                </c:pt>
                <c:pt idx="8">
                  <c:v>7.7266300293226289</c:v>
                </c:pt>
                <c:pt idx="9">
                  <c:v>7.733998147740655</c:v>
                </c:pt>
                <c:pt idx="10">
                  <c:v>7.7575805453516082</c:v>
                </c:pt>
                <c:pt idx="11">
                  <c:v>7.8053699138709378</c:v>
                </c:pt>
                <c:pt idx="12">
                  <c:v>7.822319415064662</c:v>
                </c:pt>
                <c:pt idx="13">
                  <c:v>7.829216277887725</c:v>
                </c:pt>
                <c:pt idx="14">
                  <c:v>7.8425992104944857</c:v>
                </c:pt>
                <c:pt idx="15">
                  <c:v>7.9540043743310527</c:v>
                </c:pt>
                <c:pt idx="16">
                  <c:v>7.9688414916870904</c:v>
                </c:pt>
                <c:pt idx="17">
                  <c:v>8.0194959135562609</c:v>
                </c:pt>
                <c:pt idx="18">
                  <c:v>8.0322150209683585</c:v>
                </c:pt>
                <c:pt idx="19">
                  <c:v>8.0516691473527544</c:v>
                </c:pt>
                <c:pt idx="20">
                  <c:v>8.0646383829876829</c:v>
                </c:pt>
                <c:pt idx="21">
                  <c:v>8.1123520586764464</c:v>
                </c:pt>
                <c:pt idx="22">
                  <c:v>8.1378512159624989</c:v>
                </c:pt>
                <c:pt idx="23">
                  <c:v>8.2059971741064412</c:v>
                </c:pt>
                <c:pt idx="24">
                  <c:v>8.2765616657768284</c:v>
                </c:pt>
                <c:pt idx="25">
                  <c:v>8.3598796422273622</c:v>
                </c:pt>
                <c:pt idx="26">
                  <c:v>8.3806907448539238</c:v>
                </c:pt>
                <c:pt idx="27">
                  <c:v>8.3948559649468084</c:v>
                </c:pt>
                <c:pt idx="28">
                  <c:v>8.4147665790694077</c:v>
                </c:pt>
                <c:pt idx="29">
                  <c:v>8.4419488362624673</c:v>
                </c:pt>
                <c:pt idx="30">
                  <c:v>#N/A</c:v>
                </c:pt>
                <c:pt idx="31">
                  <c:v>#N/A</c:v>
                </c:pt>
                <c:pt idx="32">
                  <c:v>#N/A</c:v>
                </c:pt>
                <c:pt idx="33">
                  <c:v>#N/A</c:v>
                </c:pt>
              </c:numCache>
            </c:numRef>
          </c:val>
          <c:extLst>
            <c:ext xmlns:c16="http://schemas.microsoft.com/office/drawing/2014/chart" uri="{C3380CC4-5D6E-409C-BE32-E72D297353CC}">
              <c16:uniqueId val="{00000003-834F-41DC-A58B-209FAD1C858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Sheet1!$A$2:$A$35</c:f>
              <c:strCache>
                <c:ptCount val="34"/>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Sheet1!$H$2:$H$35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8.5302692488844851</c:v>
                </c:pt>
                <c:pt idx="31">
                  <c:v>8.6068698048628711</c:v>
                </c:pt>
                <c:pt idx="32">
                  <c:v>#N/A</c:v>
                </c:pt>
                <c:pt idx="33">
                  <c:v>#N/A</c:v>
                </c:pt>
              </c:numCache>
            </c:numRef>
          </c:val>
          <c:extLst>
            <c:ext xmlns:c16="http://schemas.microsoft.com/office/drawing/2014/chart" uri="{C3380CC4-5D6E-409C-BE32-E72D297353CC}">
              <c16:uniqueId val="{00000004-834F-41DC-A58B-209FAD1C858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Sheet1!$A$2:$A$35</c:f>
              <c:strCache>
                <c:ptCount val="34"/>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Sheet1!$I$2:$I$35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8.7338408827629532</c:v>
                </c:pt>
                <c:pt idx="33">
                  <c:v>8.8185070807151487</c:v>
                </c:pt>
              </c:numCache>
            </c:numRef>
          </c:val>
          <c:extLst>
            <c:ext xmlns:c16="http://schemas.microsoft.com/office/drawing/2014/chart" uri="{C3380CC4-5D6E-409C-BE32-E72D297353CC}">
              <c16:uniqueId val="{00000005-834F-41DC-A58B-209FAD1C858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Sheet1!$A$2:$A$35</c:f>
              <c:strCache>
                <c:ptCount val="34"/>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Sheet1!$J$2:$J$35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numCache>
            </c:numRef>
          </c:val>
          <c:extLst>
            <c:ext xmlns:c16="http://schemas.microsoft.com/office/drawing/2014/chart" uri="{C3380CC4-5D6E-409C-BE32-E72D297353CC}">
              <c16:uniqueId val="{00000006-834F-41DC-A58B-209FAD1C8581}"/>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Sheet1!$A$2:$A$35</c:f>
              <c:strCache>
                <c:ptCount val="34"/>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Sheet1!$K$2:$K$35</c:f>
              <c:numCache>
                <c:formatCode>General</c:formatCode>
                <c:ptCount val="34"/>
                <c:pt idx="0">
                  <c:v>7.369641309059384</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numCache>
            </c:numRef>
          </c:val>
          <c:extLst>
            <c:ext xmlns:c16="http://schemas.microsoft.com/office/drawing/2014/chart" uri="{C3380CC4-5D6E-409C-BE32-E72D297353CC}">
              <c16:uniqueId val="{00000007-834F-41DC-A58B-209FAD1C8581}"/>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7.369641309059384</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1.4315107532098281</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1.7355018445936565E-2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7.369641309059384</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8.0182406981977241</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830664251207727"/>
                  <c:y val="5.7448229792919168E-3"/>
                </c:manualLayout>
              </c:layout>
              <c:tx>
                <c:rich>
                  <a:bodyPr/>
                  <a:lstStyle/>
                  <a:p>
                    <a:r>
                      <a:rPr lang="en-GB" dirty="0"/>
                      <a:t>Q38.</a:t>
                    </a:r>
                    <a:r>
                      <a:rPr lang="en-GB" baseline="0" dirty="0"/>
                      <a:t> Overall, in the last 12 months, how was your experience of using NHS mental health services?</a:t>
                    </a:r>
                    <a:endParaRPr lang="en-GB" dirty="0"/>
                  </a:p>
                </c:rich>
              </c:tx>
              <c:dLblPos val="r"/>
              <c:showLegendKey val="0"/>
              <c:showVal val="0"/>
              <c:showCatName val="0"/>
              <c:showSerName val="0"/>
              <c:showPercent val="0"/>
              <c:showBubbleSize val="0"/>
              <c:extLst>
                <c:ext xmlns:c15="http://schemas.microsoft.com/office/drawing/2012/chart" uri="{CE6537A1-D6FC-4f65-9D91-7224C49458BB}">
                  <c15:layout>
                    <c:manualLayout>
                      <c:w val="0.20295507246376812"/>
                      <c:h val="0.31681696726786907"/>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24BE-4677-A90E-3BBAD18AA9A5}"/>
              </c:ext>
            </c:extLst>
          </c:dPt>
          <c:cat>
            <c:numRef>
              <c:f>Sheet1!$A$11</c:f>
              <c:numCache>
                <c:formatCode>General</c:formatCode>
                <c:ptCount val="1"/>
              </c:numCache>
            </c:numRef>
          </c:cat>
          <c:val>
            <c:numRef>
              <c:f>Sheet1!$B$11</c:f>
              <c:numCache>
                <c:formatCode>General</c:formatCode>
                <c:ptCount val="1"/>
                <c:pt idx="0">
                  <c:v>1.4933225141156981</c:v>
                </c:pt>
              </c:numCache>
            </c:numRef>
          </c:val>
          <c:extLst>
            <c:ext xmlns:c16="http://schemas.microsoft.com/office/drawing/2014/chart" uri="{C3380CC4-5D6E-409C-BE32-E72D297353CC}">
              <c16:uniqueId val="{00000002-24BE-4677-A90E-3BBAD18AA9A5}"/>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Q6: While waiting, between your first assessment with the NHS mental health team and your first appointment for treatment, were you offered support with your mental health?</c:v>
                  </c:pt>
                </c:lvl>
              </c:multiLvlStrCache>
            </c:multiLvlStrRef>
          </c:cat>
          <c:val>
            <c:numRef>
              <c:f>Sheet1!$C$2:$C$4</c:f>
              <c:numCache>
                <c:formatCode>General</c:formatCode>
                <c:ptCount val="3"/>
                <c:pt idx="0">
                  <c:v>4.6448209075092466</c:v>
                </c:pt>
                <c:pt idx="1">
                  <c:v>5.5136101649430582</c:v>
                </c:pt>
                <c:pt idx="2">
                  <c:v>7.1992731229985756</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Q6: While waiting, between your first assessment with the NHS mental health team and your first appointment for treatment, were you offered support with your mental health?</c:v>
                  </c:pt>
                </c:lvl>
              </c:multiLvlStrCache>
            </c:multiLvlStrRef>
          </c:cat>
          <c:val>
            <c:numRef>
              <c:f>Sheet1!$D$2:$D$4</c:f>
              <c:numCache>
                <c:formatCode>General</c:formatCode>
                <c:ptCount val="3"/>
                <c:pt idx="0">
                  <c:v>6.0253958878807401</c:v>
                </c:pt>
                <c:pt idx="1">
                  <c:v>6.3187135456720647</c:v>
                </c:pt>
                <c:pt idx="2">
                  <c:v>6.348814382194548</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Q7. Was the support offered appropriate for your mental health needs?</c:v>
                  </c:pt>
                </c:lvl>
              </c:multiLvlStrCache>
            </c:multiLvlStrRef>
          </c:cat>
          <c:val>
            <c:numRef>
              <c:f>Sheet1!$C$2:$C$4</c:f>
              <c:numCache>
                <c:formatCode>General</c:formatCode>
                <c:ptCount val="3"/>
              </c:numCache>
            </c:numRef>
          </c:val>
          <c:smooth val="0"/>
          <c:extLst>
            <c:ext xmlns:c16="http://schemas.microsoft.com/office/drawing/2014/chart" uri="{C3380CC4-5D6E-409C-BE32-E72D297353CC}">
              <c16:uniqueId val="{00000000-E0E6-4C31-9DD2-4C0B27B28E20}"/>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Q7. Was the support offered appropriate for your mental health needs?</c:v>
                  </c:pt>
                </c:lvl>
              </c:multiLvlStrCache>
            </c:multiLvlStrRef>
          </c:cat>
          <c:val>
            <c:numRef>
              <c:f>Sheet1!$D$2:$D$4</c:f>
              <c:numCache>
                <c:formatCode>General</c:formatCode>
                <c:ptCount val="3"/>
                <c:pt idx="0">
                  <c:v>7.0778805479002536</c:v>
                </c:pt>
                <c:pt idx="1">
                  <c:v>6.84349819920768</c:v>
                </c:pt>
              </c:numCache>
            </c:numRef>
          </c:val>
          <c:smooth val="0"/>
          <c:extLst>
            <c:ext xmlns:c16="http://schemas.microsoft.com/office/drawing/2014/chart" uri="{C3380CC4-5D6E-409C-BE32-E72D297353CC}">
              <c16:uniqueId val="{00000001-E0E6-4C31-9DD2-4C0B27B28E20}"/>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Q8: Were you given enough time to discuss your needs and treatment?</c:v>
                  </c:pt>
                </c:lvl>
              </c:multiLvlStrCache>
            </c:multiLvlStrRef>
          </c:cat>
          <c:val>
            <c:numRef>
              <c:f>Sheet1!$C$2:$C$4</c:f>
              <c:numCache>
                <c:formatCode>General</c:formatCode>
                <c:ptCount val="3"/>
                <c:pt idx="0">
                  <c:v>5.8920659031080236</c:v>
                </c:pt>
                <c:pt idx="1">
                  <c:v>6.8662077746238719</c:v>
                </c:pt>
                <c:pt idx="2">
                  <c:v>6.273356968892263</c:v>
                </c:pt>
              </c:numCache>
            </c:numRef>
          </c:val>
          <c:smooth val="0"/>
          <c:extLst>
            <c:ext xmlns:c16="http://schemas.microsoft.com/office/drawing/2014/chart" uri="{C3380CC4-5D6E-409C-BE32-E72D297353CC}">
              <c16:uniqueId val="{00000000-C5EE-4D0F-8DD6-771EA61DA298}"/>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Q8: Were you given enough time to discuss your needs and treatment?</c:v>
                  </c:pt>
                </c:lvl>
              </c:multiLvlStrCache>
            </c:multiLvlStrRef>
          </c:cat>
          <c:val>
            <c:numRef>
              <c:f>Sheet1!$D$2:$D$4</c:f>
              <c:numCache>
                <c:formatCode>General</c:formatCode>
                <c:ptCount val="3"/>
                <c:pt idx="0">
                  <c:v>6.6666778061210481</c:v>
                </c:pt>
                <c:pt idx="1">
                  <c:v>6.6803321480112521</c:v>
                </c:pt>
                <c:pt idx="2">
                  <c:v>6.8056231015296058</c:v>
                </c:pt>
              </c:numCache>
            </c:numRef>
          </c:val>
          <c:smooth val="0"/>
          <c:extLst>
            <c:ext xmlns:c16="http://schemas.microsoft.com/office/drawing/2014/chart" uri="{C3380CC4-5D6E-409C-BE32-E72D297353CC}">
              <c16:uniqueId val="{00000001-C5EE-4D0F-8DD6-771EA61DA298}"/>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Q9. Did you feel your NHS mental health team listened to what you had to say?</c:v>
                  </c:pt>
                </c:lvl>
              </c:multiLvlStrCache>
            </c:multiLvlStrRef>
          </c:cat>
          <c:val>
            <c:numRef>
              <c:f>Sheet1!$C$2:$C$3</c:f>
              <c:numCache>
                <c:formatCode>General</c:formatCode>
                <c:ptCount val="2"/>
                <c:pt idx="0">
                  <c:v>6.8908516660639654</c:v>
                </c:pt>
                <c:pt idx="1">
                  <c:v>6.0301260881866536</c:v>
                </c:pt>
              </c:numCache>
            </c:numRef>
          </c:val>
          <c:smooth val="0"/>
          <c:extLst>
            <c:ext xmlns:c16="http://schemas.microsoft.com/office/drawing/2014/chart" uri="{C3380CC4-5D6E-409C-BE32-E72D297353CC}">
              <c16:uniqueId val="{00000000-42C5-4352-B3E4-7A971C1D250F}"/>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Q9. Did you feel your NHS mental health team listened to what you had to say?</c:v>
                  </c:pt>
                </c:lvl>
              </c:multiLvlStrCache>
            </c:multiLvlStrRef>
          </c:cat>
          <c:val>
            <c:numRef>
              <c:f>Sheet1!$D$2:$D$3</c:f>
              <c:numCache>
                <c:formatCode>General</c:formatCode>
                <c:ptCount val="2"/>
                <c:pt idx="0">
                  <c:v>6.780608326482592</c:v>
                </c:pt>
                <c:pt idx="1">
                  <c:v>6.9023373710600104</c:v>
                </c:pt>
              </c:numCache>
            </c:numRef>
          </c:val>
          <c:smooth val="0"/>
          <c:extLst>
            <c:ext xmlns:c16="http://schemas.microsoft.com/office/drawing/2014/chart" uri="{C3380CC4-5D6E-409C-BE32-E72D297353CC}">
              <c16:uniqueId val="{00000001-42C5-4352-B3E4-7A971C1D250F}"/>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Q10: Did you get the help you needed?</c:v>
                  </c:pt>
                </c:lvl>
              </c:multiLvlStrCache>
            </c:multiLvlStrRef>
          </c:cat>
          <c:val>
            <c:numRef>
              <c:f>Sheet1!$C$2:$C$4</c:f>
              <c:numCache>
                <c:formatCode>General</c:formatCode>
                <c:ptCount val="3"/>
                <c:pt idx="0">
                  <c:v>5.3874538395644906</c:v>
                </c:pt>
                <c:pt idx="1">
                  <c:v>5.6805427333722029</c:v>
                </c:pt>
                <c:pt idx="2">
                  <c:v>5.2010438000436912</c:v>
                </c:pt>
              </c:numCache>
            </c:numRef>
          </c:val>
          <c:smooth val="0"/>
          <c:extLst>
            <c:ext xmlns:c16="http://schemas.microsoft.com/office/drawing/2014/chart" uri="{C3380CC4-5D6E-409C-BE32-E72D297353CC}">
              <c16:uniqueId val="{00000000-3E37-4307-9E76-136D3DF720A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Q10: Did you get the help you needed?</c:v>
                  </c:pt>
                </c:lvl>
              </c:multiLvlStrCache>
            </c:multiLvlStrRef>
          </c:cat>
          <c:val>
            <c:numRef>
              <c:f>Sheet1!$D$2:$D$4</c:f>
              <c:numCache>
                <c:formatCode>General</c:formatCode>
                <c:ptCount val="3"/>
                <c:pt idx="0">
                  <c:v>5.8240999317954234</c:v>
                </c:pt>
                <c:pt idx="1">
                  <c:v>5.7667751610913642</c:v>
                </c:pt>
                <c:pt idx="2">
                  <c:v>5.9326143261545949</c:v>
                </c:pt>
              </c:numCache>
            </c:numRef>
          </c:val>
          <c:smooth val="0"/>
          <c:extLst>
            <c:ext xmlns:c16="http://schemas.microsoft.com/office/drawing/2014/chart" uri="{C3380CC4-5D6E-409C-BE32-E72D297353CC}">
              <c16:uniqueId val="{00000001-3E37-4307-9E76-136D3DF720A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Q11: Did your NHS mental health team consider how areas of your life impact your mental health?</c:v>
                  </c:pt>
                </c:lvl>
              </c:multiLvlStrCache>
            </c:multiLvlStrRef>
          </c:cat>
          <c:val>
            <c:numRef>
              <c:f>Sheet1!$C$2:$C$4</c:f>
              <c:numCache>
                <c:formatCode>General</c:formatCode>
                <c:ptCount val="3"/>
                <c:pt idx="0">
                  <c:v>5.7827391416541349</c:v>
                </c:pt>
                <c:pt idx="1">
                  <c:v>6.6349311779216888</c:v>
                </c:pt>
                <c:pt idx="2">
                  <c:v>5.8831986675292534</c:v>
                </c:pt>
              </c:numCache>
            </c:numRef>
          </c:val>
          <c:smooth val="0"/>
          <c:extLst>
            <c:ext xmlns:c16="http://schemas.microsoft.com/office/drawing/2014/chart" uri="{C3380CC4-5D6E-409C-BE32-E72D297353CC}">
              <c16:uniqueId val="{00000000-6D05-45DC-B4C1-76A9B36D8F07}"/>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Q11: Did your NHS mental health team consider how areas of your life impact your mental health?</c:v>
                  </c:pt>
                </c:lvl>
              </c:multiLvlStrCache>
            </c:multiLvlStrRef>
          </c:cat>
          <c:val>
            <c:numRef>
              <c:f>Sheet1!$D$2:$D$4</c:f>
              <c:numCache>
                <c:formatCode>General</c:formatCode>
                <c:ptCount val="3"/>
                <c:pt idx="0">
                  <c:v>6.3052124215230938</c:v>
                </c:pt>
                <c:pt idx="1">
                  <c:v>6.391072444170419</c:v>
                </c:pt>
                <c:pt idx="2">
                  <c:v>6.5031640965965734</c:v>
                </c:pt>
              </c:numCache>
            </c:numRef>
          </c:val>
          <c:smooth val="0"/>
          <c:extLst>
            <c:ext xmlns:c16="http://schemas.microsoft.com/office/drawing/2014/chart" uri="{C3380CC4-5D6E-409C-BE32-E72D297353CC}">
              <c16:uniqueId val="{00000001-6D05-45DC-B4C1-76A9B36D8F07}"/>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Q12: Did you have to repeat your mental health history to your NHS mental health team?</c:v>
                  </c:pt>
                </c:lvl>
              </c:multiLvlStrCache>
            </c:multiLvlStrRef>
          </c:cat>
          <c:val>
            <c:numRef>
              <c:f>Sheet1!$C$2:$C$4</c:f>
              <c:numCache>
                <c:formatCode>General</c:formatCode>
                <c:ptCount val="3"/>
                <c:pt idx="0">
                  <c:v>4.131279022732377</c:v>
                </c:pt>
                <c:pt idx="1">
                  <c:v>3.4145928205953742</c:v>
                </c:pt>
                <c:pt idx="2">
                  <c:v>4.4279321034229184</c:v>
                </c:pt>
              </c:numCache>
            </c:numRef>
          </c:val>
          <c:smooth val="0"/>
          <c:extLst>
            <c:ext xmlns:c16="http://schemas.microsoft.com/office/drawing/2014/chart" uri="{C3380CC4-5D6E-409C-BE32-E72D297353CC}">
              <c16:uniqueId val="{00000000-3E37-4307-9E76-136D3DF720A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Q12: Did you have to repeat your mental health history to your NHS mental health team?</c:v>
                  </c:pt>
                </c:lvl>
              </c:multiLvlStrCache>
            </c:multiLvlStrRef>
          </c:cat>
          <c:val>
            <c:numRef>
              <c:f>Sheet1!$D$2:$D$4</c:f>
              <c:numCache>
                <c:formatCode>General</c:formatCode>
                <c:ptCount val="3"/>
                <c:pt idx="0">
                  <c:v>4.3805867971446251</c:v>
                </c:pt>
                <c:pt idx="1">
                  <c:v>4.3592719765456067</c:v>
                </c:pt>
                <c:pt idx="2">
                  <c:v>4.4579472999859249</c:v>
                </c:pt>
              </c:numCache>
            </c:numRef>
          </c:val>
          <c:smooth val="0"/>
          <c:extLst>
            <c:ext xmlns:c16="http://schemas.microsoft.com/office/drawing/2014/chart" uri="{C3380CC4-5D6E-409C-BE32-E72D297353CC}">
              <c16:uniqueId val="{00000001-3E37-4307-9E76-136D3DF720A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6.7785547315355128</c:v>
                </c:pt>
              </c:numCache>
            </c:numRef>
          </c:val>
          <c:extLst>
            <c:ext xmlns:c16="http://schemas.microsoft.com/office/drawing/2014/chart" uri="{C3380CC4-5D6E-409C-BE32-E72D297353CC}">
              <c16:uniqueId val="{00000000-7A1F-45B6-9CB8-102F659322E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7A1F-45B6-9CB8-102F659322E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0.19046695959402182</c:v>
                </c:pt>
              </c:numCache>
            </c:numRef>
          </c:val>
          <c:extLst>
            <c:ext xmlns:c16="http://schemas.microsoft.com/office/drawing/2014/chart" uri="{C3380CC4-5D6E-409C-BE32-E72D297353CC}">
              <c16:uniqueId val="{00000002-7A1F-45B6-9CB8-102F659322E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0.13816654503527559</c:v>
                </c:pt>
              </c:numCache>
            </c:numRef>
          </c:val>
          <c:extLst>
            <c:ext xmlns:c16="http://schemas.microsoft.com/office/drawing/2014/chart" uri="{C3380CC4-5D6E-409C-BE32-E72D297353CC}">
              <c16:uniqueId val="{00000003-7A1F-45B6-9CB8-102F659322E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1.4424390519090737</c:v>
                </c:pt>
              </c:numCache>
            </c:numRef>
          </c:val>
          <c:extLst>
            <c:ext xmlns:c16="http://schemas.microsoft.com/office/drawing/2014/chart" uri="{C3380CC4-5D6E-409C-BE32-E72D297353CC}">
              <c16:uniqueId val="{00000004-7A1F-45B6-9CB8-102F659322E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0.13816654503527737</c:v>
                </c:pt>
              </c:numCache>
            </c:numRef>
          </c:val>
          <c:extLst>
            <c:ext xmlns:c16="http://schemas.microsoft.com/office/drawing/2014/chart" uri="{C3380CC4-5D6E-409C-BE32-E72D297353CC}">
              <c16:uniqueId val="{00000005-7A1F-45B6-9CB8-102F659322E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7.1356674992394176E-2</c:v>
                </c:pt>
              </c:numCache>
            </c:numRef>
          </c:val>
          <c:extLst>
            <c:ext xmlns:c16="http://schemas.microsoft.com/office/drawing/2014/chart" uri="{C3380CC4-5D6E-409C-BE32-E72D297353CC}">
              <c16:uniqueId val="{00000006-7A1F-45B6-9CB8-102F659322E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7A1F-45B6-9CB8-102F659322EE}"/>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7.5985227123623096</c:v>
                </c:pt>
              </c:numCache>
            </c:numRef>
          </c:xVal>
          <c:yVal>
            <c:numLit>
              <c:formatCode>General</c:formatCode>
              <c:ptCount val="1"/>
              <c:pt idx="0">
                <c:v>1</c:v>
              </c:pt>
            </c:numLit>
          </c:yVal>
          <c:smooth val="0"/>
          <c:extLst>
            <c:ext xmlns:c16="http://schemas.microsoft.com/office/drawing/2014/chart" uri="{C3380CC4-5D6E-409C-BE32-E72D297353CC}">
              <c16:uniqueId val="{00000008-7A1F-45B6-9CB8-102F659322E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7A1F-45B6-9CB8-102F659322EE}"/>
              </c:ext>
            </c:extLst>
          </c:dPt>
          <c:xVal>
            <c:numRef>
              <c:f>Sheet1!$B$12</c:f>
              <c:numCache>
                <c:formatCode>General</c:formatCode>
                <c:ptCount val="1"/>
                <c:pt idx="0">
                  <c:v>7.8284077621193484</c:v>
                </c:pt>
              </c:numCache>
            </c:numRef>
          </c:xVal>
          <c:yVal>
            <c:numLit>
              <c:formatCode>General</c:formatCode>
              <c:ptCount val="1"/>
              <c:pt idx="0">
                <c:v>1</c:v>
              </c:pt>
            </c:numLit>
          </c:yVal>
          <c:smooth val="0"/>
          <c:extLst>
            <c:ext xmlns:c16="http://schemas.microsoft.com/office/drawing/2014/chart" uri="{C3380CC4-5D6E-409C-BE32-E72D297353CC}">
              <c16:uniqueId val="{0000000A-7A1F-45B6-9CB8-102F659322EE}"/>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C-7A1F-45B6-9CB8-102F659322EE}"/>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Q16: Were you given a choice on how your care and treatment would be delivered?</c:v>
                  </c:pt>
                </c:lvl>
              </c:multiLvlStrCache>
            </c:multiLvlStrRef>
          </c:cat>
          <c:val>
            <c:numRef>
              <c:f>Sheet1!$C$2:$C$3</c:f>
              <c:numCache>
                <c:formatCode>General</c:formatCode>
                <c:ptCount val="2"/>
                <c:pt idx="0">
                  <c:v>6.0955334218148174</c:v>
                </c:pt>
                <c:pt idx="1">
                  <c:v>6.002299530704553</c:v>
                </c:pt>
              </c:numCache>
            </c:numRef>
          </c:val>
          <c:smooth val="0"/>
          <c:extLst>
            <c:ext xmlns:c16="http://schemas.microsoft.com/office/drawing/2014/chart" uri="{C3380CC4-5D6E-409C-BE32-E72D297353CC}">
              <c16:uniqueId val="{00000000-00B8-4687-861C-50DADCCD1A74}"/>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Q16: Were you given a choice on how your care and treatment would be delivered?</c:v>
                  </c:pt>
                </c:lvl>
              </c:multiLvlStrCache>
            </c:multiLvlStrRef>
          </c:cat>
          <c:val>
            <c:numRef>
              <c:f>Sheet1!$D$2:$D$3</c:f>
              <c:numCache>
                <c:formatCode>General</c:formatCode>
                <c:ptCount val="2"/>
                <c:pt idx="0">
                  <c:v>6.3937995362713984</c:v>
                </c:pt>
                <c:pt idx="1">
                  <c:v>6.6868462844237762</c:v>
                </c:pt>
              </c:numCache>
            </c:numRef>
          </c:val>
          <c:smooth val="0"/>
          <c:extLst>
            <c:ext xmlns:c16="http://schemas.microsoft.com/office/drawing/2014/chart" uri="{C3380CC4-5D6E-409C-BE32-E72D297353CC}">
              <c16:uniqueId val="{00000001-00B8-4687-861C-50DADCCD1A74}"/>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Q17: In the last 12 months, have you had a care review meeting with your NHS mental health team to discuss how your care is working?</c:v>
                  </c:pt>
                </c:lvl>
              </c:multiLvlStrCache>
            </c:multiLvlStrRef>
          </c:cat>
          <c:val>
            <c:numRef>
              <c:f>Sheet1!$C$2:$C$4</c:f>
              <c:numCache>
                <c:formatCode>General</c:formatCode>
                <c:ptCount val="3"/>
                <c:pt idx="0">
                  <c:v>4.7481507972868249</c:v>
                </c:pt>
                <c:pt idx="1">
                  <c:v>4.5199416018265763</c:v>
                </c:pt>
                <c:pt idx="2">
                  <c:v>5.2350715722105994</c:v>
                </c:pt>
              </c:numCache>
            </c:numRef>
          </c:val>
          <c:smooth val="0"/>
          <c:extLst>
            <c:ext xmlns:c16="http://schemas.microsoft.com/office/drawing/2014/chart" uri="{C3380CC4-5D6E-409C-BE32-E72D297353CC}">
              <c16:uniqueId val="{00000000-3E68-4828-99F6-206E861E3C68}"/>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Q17: In the last 12 months, have you had a care review meeting with your NHS mental health team to discuss how your care is working?</c:v>
                  </c:pt>
                </c:lvl>
              </c:multiLvlStrCache>
            </c:multiLvlStrRef>
          </c:cat>
          <c:val>
            <c:numRef>
              <c:f>Sheet1!$D$2:$D$4</c:f>
              <c:numCache>
                <c:formatCode>General</c:formatCode>
                <c:ptCount val="3"/>
                <c:pt idx="0">
                  <c:v>5.5122287094123088</c:v>
                </c:pt>
                <c:pt idx="1">
                  <c:v>5.555665237179948</c:v>
                </c:pt>
                <c:pt idx="2">
                  <c:v>5.7128832373732861</c:v>
                </c:pt>
              </c:numCache>
            </c:numRef>
          </c:val>
          <c:smooth val="0"/>
          <c:extLst>
            <c:ext xmlns:c16="http://schemas.microsoft.com/office/drawing/2014/chart" uri="{C3380CC4-5D6E-409C-BE32-E72D297353CC}">
              <c16:uniqueId val="{00000001-3E68-4828-99F6-206E861E3C68}"/>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Q18: Has your NHS mental health team supported you to make decisions about your care and treatment?</c:v>
                  </c:pt>
                </c:lvl>
              </c:multiLvlStrCache>
            </c:multiLvlStrRef>
          </c:cat>
          <c:val>
            <c:numRef>
              <c:f>Sheet1!$C$2:$C$4</c:f>
              <c:numCache>
                <c:formatCode>General</c:formatCode>
                <c:ptCount val="3"/>
                <c:pt idx="0">
                  <c:v>5.3868976441515386</c:v>
                </c:pt>
                <c:pt idx="1">
                  <c:v>5.3643606439726383</c:v>
                </c:pt>
                <c:pt idx="2">
                  <c:v>5.4550286714520109</c:v>
                </c:pt>
              </c:numCache>
            </c:numRef>
          </c:val>
          <c:smooth val="0"/>
          <c:extLst>
            <c:ext xmlns:c16="http://schemas.microsoft.com/office/drawing/2014/chart" uri="{C3380CC4-5D6E-409C-BE32-E72D297353CC}">
              <c16:uniqueId val="{00000000-00B8-4687-861C-50DADCCD1A74}"/>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Q18: Has your NHS mental health team supported you to make decisions about your care and treatment?</c:v>
                  </c:pt>
                </c:lvl>
              </c:multiLvlStrCache>
            </c:multiLvlStrRef>
          </c:cat>
          <c:val>
            <c:numRef>
              <c:f>Sheet1!$D$2:$D$4</c:f>
              <c:numCache>
                <c:formatCode>General</c:formatCode>
                <c:ptCount val="3"/>
                <c:pt idx="0">
                  <c:v>5.9058956262834874</c:v>
                </c:pt>
                <c:pt idx="1">
                  <c:v>5.8924082435586058</c:v>
                </c:pt>
                <c:pt idx="2">
                  <c:v>6.1312067096734237</c:v>
                </c:pt>
              </c:numCache>
            </c:numRef>
          </c:val>
          <c:smooth val="0"/>
          <c:extLst>
            <c:ext xmlns:c16="http://schemas.microsoft.com/office/drawing/2014/chart" uri="{C3380CC4-5D6E-409C-BE32-E72D297353CC}">
              <c16:uniqueId val="{00000001-00B8-4687-861C-50DADCCD1A74}"/>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Q25: Thinking about the last time you received therapy, did you have enough privacy to talk comfortably?</c:v>
                  </c:pt>
                </c:lvl>
              </c:multiLvlStrCache>
            </c:multiLvlStrRef>
          </c:cat>
          <c:val>
            <c:numRef>
              <c:f>Sheet1!$C$2:$C$3</c:f>
              <c:numCache>
                <c:formatCode>General</c:formatCode>
                <c:ptCount val="2"/>
                <c:pt idx="0">
                  <c:v>7.8117823639283612</c:v>
                </c:pt>
                <c:pt idx="1">
                  <c:v>9.0872735619588809</c:v>
                </c:pt>
              </c:numCache>
            </c:numRef>
          </c:val>
          <c:smooth val="0"/>
          <c:extLst>
            <c:ext xmlns:c16="http://schemas.microsoft.com/office/drawing/2014/chart" uri="{C3380CC4-5D6E-409C-BE32-E72D297353CC}">
              <c16:uniqueId val="{00000000-F888-42EC-B74E-EB80AEF0465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Q25: Thinking about the last time you received therapy, did you have enough privacy to talk comfortably?</c:v>
                  </c:pt>
                </c:lvl>
              </c:multiLvlStrCache>
            </c:multiLvlStrRef>
          </c:cat>
          <c:val>
            <c:numRef>
              <c:f>Sheet1!$D$2:$D$3</c:f>
              <c:numCache>
                <c:formatCode>General</c:formatCode>
                <c:ptCount val="2"/>
                <c:pt idx="0">
                  <c:v>8.4112233295827128</c:v>
                </c:pt>
                <c:pt idx="1">
                  <c:v>8.6032599972402437</c:v>
                </c:pt>
              </c:numCache>
            </c:numRef>
          </c:val>
          <c:smooth val="0"/>
          <c:extLst>
            <c:ext xmlns:c16="http://schemas.microsoft.com/office/drawing/2014/chart" uri="{C3380CC4-5D6E-409C-BE32-E72D297353CC}">
              <c16:uniqueId val="{00000001-F888-42EC-B74E-EB80AEF0465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Q26: Would you know who to contact out of office hours within the NHS if you had a crisis?</c:v>
                  </c:pt>
                </c:lvl>
              </c:multiLvlStrCache>
            </c:multiLvlStrRef>
          </c:cat>
          <c:val>
            <c:numRef>
              <c:f>Sheet1!$C$2:$C$4</c:f>
              <c:numCache>
                <c:formatCode>General</c:formatCode>
                <c:ptCount val="3"/>
                <c:pt idx="0">
                  <c:v>7.710666287757812</c:v>
                </c:pt>
                <c:pt idx="1">
                  <c:v>7.9793385761588169</c:v>
                </c:pt>
                <c:pt idx="2">
                  <c:v>8.0725592246575655</c:v>
                </c:pt>
              </c:numCache>
            </c:numRef>
          </c:val>
          <c:smooth val="0"/>
          <c:extLst>
            <c:ext xmlns:c16="http://schemas.microsoft.com/office/drawing/2014/chart" uri="{C3380CC4-5D6E-409C-BE32-E72D297353CC}">
              <c16:uniqueId val="{00000000-906E-407B-B12A-2BAAD693068A}"/>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Q26: Would you know who to contact out of office hours within the NHS if you had a crisis?</c:v>
                  </c:pt>
                </c:lvl>
              </c:multiLvlStrCache>
            </c:multiLvlStrRef>
          </c:cat>
          <c:val>
            <c:numRef>
              <c:f>Sheet1!$D$2:$D$4</c:f>
              <c:numCache>
                <c:formatCode>General</c:formatCode>
                <c:ptCount val="3"/>
                <c:pt idx="0">
                  <c:v>8.1173830476147817</c:v>
                </c:pt>
                <c:pt idx="1">
                  <c:v>8.1738457992226312</c:v>
                </c:pt>
                <c:pt idx="2">
                  <c:v>8.5583343651145007</c:v>
                </c:pt>
              </c:numCache>
            </c:numRef>
          </c:val>
          <c:smooth val="0"/>
          <c:extLst>
            <c:ext xmlns:c16="http://schemas.microsoft.com/office/drawing/2014/chart" uri="{C3380CC4-5D6E-409C-BE32-E72D297353CC}">
              <c16:uniqueId val="{00000001-906E-407B-B12A-2BAAD693068A}"/>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Q31: In the last 12 months, has your NHS mental health team supported you with your physical health needs?</c:v>
                  </c:pt>
                </c:lvl>
              </c:multiLvlStrCache>
            </c:multiLvlStrRef>
          </c:cat>
          <c:val>
            <c:numRef>
              <c:f>Sheet1!$C$2:$C$4</c:f>
              <c:numCache>
                <c:formatCode>General</c:formatCode>
                <c:ptCount val="3"/>
                <c:pt idx="0">
                  <c:v>4.0426233816029962</c:v>
                </c:pt>
                <c:pt idx="1">
                  <c:v>3.5384161576987032</c:v>
                </c:pt>
                <c:pt idx="2">
                  <c:v>3.5299751251578999</c:v>
                </c:pt>
              </c:numCache>
            </c:numRef>
          </c:val>
          <c:smooth val="0"/>
          <c:extLst>
            <c:ext xmlns:c16="http://schemas.microsoft.com/office/drawing/2014/chart" uri="{C3380CC4-5D6E-409C-BE32-E72D297353CC}">
              <c16:uniqueId val="{00000000-705F-4FEE-839B-49640A15446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Q31: In the last 12 months, has your NHS mental health team supported you with your physical health needs?</c:v>
                  </c:pt>
                </c:lvl>
              </c:multiLvlStrCache>
            </c:multiLvlStrRef>
          </c:cat>
          <c:val>
            <c:numRef>
              <c:f>Sheet1!$D$2:$D$4</c:f>
              <c:numCache>
                <c:formatCode>General</c:formatCode>
                <c:ptCount val="3"/>
                <c:pt idx="0">
                  <c:v>4.3382469688573577</c:v>
                </c:pt>
                <c:pt idx="1">
                  <c:v>4.3808007999618539</c:v>
                </c:pt>
                <c:pt idx="2">
                  <c:v>4.4815132932380948</c:v>
                </c:pt>
              </c:numCache>
            </c:numRef>
          </c:val>
          <c:smooth val="0"/>
          <c:extLst>
            <c:ext xmlns:c16="http://schemas.microsoft.com/office/drawing/2014/chart" uri="{C3380CC4-5D6E-409C-BE32-E72D297353CC}">
              <c16:uniqueId val="{00000001-705F-4FEE-839B-49640A15446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Q32_1: In the last 12 months, did your NHS mental health team give you any help or advice with finding support for… Joining a group (e.g. art, sport etc)</c:v>
                  </c:pt>
                </c:lvl>
              </c:multiLvlStrCache>
            </c:multiLvlStrRef>
          </c:cat>
          <c:val>
            <c:numRef>
              <c:f>Sheet1!$C$2:$C$4</c:f>
              <c:numCache>
                <c:formatCode>General</c:formatCode>
                <c:ptCount val="3"/>
                <c:pt idx="0">
                  <c:v>3.6274317341583409</c:v>
                </c:pt>
                <c:pt idx="1">
                  <c:v>4.141923918168847</c:v>
                </c:pt>
                <c:pt idx="2">
                  <c:v>3.8346590785845591</c:v>
                </c:pt>
              </c:numCache>
            </c:numRef>
          </c:val>
          <c:smooth val="0"/>
          <c:extLst>
            <c:ext xmlns:c16="http://schemas.microsoft.com/office/drawing/2014/chart" uri="{C3380CC4-5D6E-409C-BE32-E72D297353CC}">
              <c16:uniqueId val="{00000000-C84B-45EC-8D58-6257EF83114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Q32_1: In the last 12 months, did your NHS mental health team give you any help or advice with finding support for… Joining a group (e.g. art, sport etc)</c:v>
                  </c:pt>
                </c:lvl>
              </c:multiLvlStrCache>
            </c:multiLvlStrRef>
          </c:cat>
          <c:val>
            <c:numRef>
              <c:f>Sheet1!$D$2:$D$4</c:f>
              <c:numCache>
                <c:formatCode>General</c:formatCode>
                <c:ptCount val="3"/>
                <c:pt idx="0">
                  <c:v>4.2005551587325263</c:v>
                </c:pt>
                <c:pt idx="1">
                  <c:v>4.307580807034463</c:v>
                </c:pt>
                <c:pt idx="2">
                  <c:v>4.1875376967299687</c:v>
                </c:pt>
              </c:numCache>
            </c:numRef>
          </c:val>
          <c:smooth val="0"/>
          <c:extLst>
            <c:ext xmlns:c16="http://schemas.microsoft.com/office/drawing/2014/chart" uri="{C3380CC4-5D6E-409C-BE32-E72D297353CC}">
              <c16:uniqueId val="{00000001-C84B-45EC-8D58-6257EF83114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Q32_2: In the last 12 months, did your NHS mental health team give you any help or advice with finding support for… Finding or keeping work</c:v>
                  </c:pt>
                </c:lvl>
              </c:multiLvlStrCache>
            </c:multiLvlStrRef>
          </c:cat>
          <c:val>
            <c:numRef>
              <c:f>Sheet1!$C$2:$C$4</c:f>
              <c:numCache>
                <c:formatCode>General</c:formatCode>
                <c:ptCount val="3"/>
                <c:pt idx="0">
                  <c:v>2.2865806522568461</c:v>
                </c:pt>
                <c:pt idx="1">
                  <c:v>2.3365979979795819</c:v>
                </c:pt>
                <c:pt idx="2">
                  <c:v>2.679292984919281</c:v>
                </c:pt>
              </c:numCache>
            </c:numRef>
          </c:val>
          <c:smooth val="0"/>
          <c:extLst>
            <c:ext xmlns:c16="http://schemas.microsoft.com/office/drawing/2014/chart" uri="{C3380CC4-5D6E-409C-BE32-E72D297353CC}">
              <c16:uniqueId val="{00000000-B27D-4850-82C3-C4712D87127B}"/>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Q32_2: In the last 12 months, did your NHS mental health team give you any help or advice with finding support for… Finding or keeping work</c:v>
                  </c:pt>
                </c:lvl>
              </c:multiLvlStrCache>
            </c:multiLvlStrRef>
          </c:cat>
          <c:val>
            <c:numRef>
              <c:f>Sheet1!$D$2:$D$4</c:f>
              <c:numCache>
                <c:formatCode>General</c:formatCode>
                <c:ptCount val="3"/>
                <c:pt idx="0">
                  <c:v>2.2830775448654612</c:v>
                </c:pt>
                <c:pt idx="1">
                  <c:v>2.3563568943556761</c:v>
                </c:pt>
                <c:pt idx="2">
                  <c:v>2.6491611963350228</c:v>
                </c:pt>
              </c:numCache>
            </c:numRef>
          </c:val>
          <c:smooth val="0"/>
          <c:extLst>
            <c:ext xmlns:c16="http://schemas.microsoft.com/office/drawing/2014/chart" uri="{C3380CC4-5D6E-409C-BE32-E72D297353CC}">
              <c16:uniqueId val="{00000001-B27D-4850-82C3-C4712D87127B}"/>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Q33: Have NHS mental health services involved a member of your family or someone else close to you as much as you would like?</c:v>
                  </c:pt>
                </c:lvl>
              </c:multiLvlStrCache>
            </c:multiLvlStrRef>
          </c:cat>
          <c:val>
            <c:numRef>
              <c:f>Sheet1!$C$2:$C$4</c:f>
              <c:numCache>
                <c:formatCode>General</c:formatCode>
                <c:ptCount val="3"/>
                <c:pt idx="0">
                  <c:v>4.716922182277143</c:v>
                </c:pt>
                <c:pt idx="1">
                  <c:v>4.9816386308724097</c:v>
                </c:pt>
                <c:pt idx="2">
                  <c:v>4.846587014464081</c:v>
                </c:pt>
              </c:numCache>
            </c:numRef>
          </c:val>
          <c:smooth val="0"/>
          <c:extLst>
            <c:ext xmlns:c16="http://schemas.microsoft.com/office/drawing/2014/chart" uri="{C3380CC4-5D6E-409C-BE32-E72D297353CC}">
              <c16:uniqueId val="{00000000-DA2D-4C0D-946D-50EBA4887F0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Q33: Have NHS mental health services involved a member of your family or someone else close to you as much as you would like?</c:v>
                  </c:pt>
                </c:lvl>
              </c:multiLvlStrCache>
            </c:multiLvlStrRef>
          </c:cat>
          <c:val>
            <c:numRef>
              <c:f>Sheet1!$D$2:$D$4</c:f>
              <c:numCache>
                <c:formatCode>General</c:formatCode>
                <c:ptCount val="3"/>
                <c:pt idx="0">
                  <c:v>5.3039554008733649</c:v>
                </c:pt>
                <c:pt idx="1">
                  <c:v>5.4041442930067953</c:v>
                </c:pt>
                <c:pt idx="2">
                  <c:v>5.4374600374867068</c:v>
                </c:pt>
              </c:numCache>
            </c:numRef>
          </c:val>
          <c:smooth val="0"/>
          <c:extLst>
            <c:ext xmlns:c16="http://schemas.microsoft.com/office/drawing/2014/chart" uri="{C3380CC4-5D6E-409C-BE32-E72D297353CC}">
              <c16:uniqueId val="{00000001-DA2D-4C0D-946D-50EBA4887F0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Q34: Has your NHS mental health team asked if you need support to access your care and treatment?</c:v>
                  </c:pt>
                </c:lvl>
              </c:multiLvlStrCache>
            </c:multiLvlStrRef>
          </c:cat>
          <c:val>
            <c:numRef>
              <c:f>Sheet1!$C$2:$C$4</c:f>
              <c:numCache>
                <c:formatCode>General</c:formatCode>
                <c:ptCount val="3"/>
                <c:pt idx="0">
                  <c:v>3.5016411678995758</c:v>
                </c:pt>
                <c:pt idx="1">
                  <c:v>4.2561504292301908</c:v>
                </c:pt>
                <c:pt idx="2">
                  <c:v>3.205464066419446</c:v>
                </c:pt>
              </c:numCache>
            </c:numRef>
          </c:val>
          <c:smooth val="0"/>
          <c:extLst>
            <c:ext xmlns:c16="http://schemas.microsoft.com/office/drawing/2014/chart" uri="{C3380CC4-5D6E-409C-BE32-E72D297353CC}">
              <c16:uniqueId val="{00000000-77AD-4AE4-A599-1460A408E1CE}"/>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Q34: Has your NHS mental health team asked if you need support to access your care and treatment?</c:v>
                  </c:pt>
                </c:lvl>
              </c:multiLvlStrCache>
            </c:multiLvlStrRef>
          </c:cat>
          <c:val>
            <c:numRef>
              <c:f>Sheet1!$D$2:$D$4</c:f>
              <c:numCache>
                <c:formatCode>General</c:formatCode>
                <c:ptCount val="3"/>
                <c:pt idx="0">
                  <c:v>4.0174478797672943</c:v>
                </c:pt>
                <c:pt idx="1">
                  <c:v>4.2831231908904366</c:v>
                </c:pt>
                <c:pt idx="2">
                  <c:v>4.5053510484269923</c:v>
                </c:pt>
              </c:numCache>
            </c:numRef>
          </c:val>
          <c:smooth val="0"/>
          <c:extLst>
            <c:ext xmlns:c16="http://schemas.microsoft.com/office/drawing/2014/chart" uri="{C3380CC4-5D6E-409C-BE32-E72D297353CC}">
              <c16:uniqueId val="{00000001-77AD-4AE4-A599-1460A408E1CE}"/>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4.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7.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8.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9.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2.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3.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4.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5.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6.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7.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8.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9.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2.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3071618-855B-4484-A920-A2FF995410B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48CCE12B-8880-4489-8C7E-259883F9D43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0E177D9-9FD7-4711-A477-BABAE53FB148}" type="datetimeFigureOut">
              <a:rPr lang="en-GB" smtClean="0"/>
              <a:t>19/03/2026</a:t>
            </a:fld>
            <a:endParaRPr lang="en-GB"/>
          </a:p>
        </p:txBody>
      </p:sp>
      <p:sp>
        <p:nvSpPr>
          <p:cNvPr id="4" name="Footer Placeholder 3">
            <a:extLst>
              <a:ext uri="{FF2B5EF4-FFF2-40B4-BE49-F238E27FC236}">
                <a16:creationId xmlns:a16="http://schemas.microsoft.com/office/drawing/2014/main" id="{8B907064-C419-4FB9-AB87-15289889EA7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2966F7AD-7A23-4750-B3F4-F27F7B25A6C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3DD4B02-D986-4BE4-9330-F990313685FB}" type="slidenum">
              <a:rPr lang="en-GB" smtClean="0"/>
              <a:t>‹#›</a:t>
            </a:fld>
            <a:endParaRPr lang="en-GB"/>
          </a:p>
        </p:txBody>
      </p:sp>
    </p:spTree>
    <p:extLst>
      <p:ext uri="{BB962C8B-B14F-4D97-AF65-F5344CB8AC3E}">
        <p14:creationId xmlns:p14="http://schemas.microsoft.com/office/powerpoint/2010/main" val="16947001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19/03/2026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8110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994250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75</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4034705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CCB26-92CF-9717-DAF3-D084BA7529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EB99D6-B282-831A-CAC9-FD4362D208B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1C213DF-858F-88E1-6CA1-0CABEE11FDE4}"/>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D34CA6F-B204-4698-0EEC-186B90801C6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76</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2998127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03155-47AA-0834-4B28-45EE875C81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3190EC-B412-F105-6879-84C52BFA840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47CD102-37CF-9776-F2A5-1631D9C0AA4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1F48621-1B61-87FD-61AD-20D204D112D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77</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5631458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2AFB4D-525B-D772-576A-3AB10FB861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35B8F7-DC03-0107-8075-FD4508EB3435}"/>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BFDD40AF-CFCD-5BC3-F54E-EA378D35AB2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F96BD18-3076-658E-9363-ABA67B0F2231}"/>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78</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3727516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CD380-1B30-029C-8856-C5809EF3E9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D21881-D37D-1741-6AB2-751C27351E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D39AD6C-B584-3D04-C57E-A58FA1133DD3}"/>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75D3C32-A672-5D32-D4E0-8514B884904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79</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8009762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5A1F87-FBB5-1673-0EF9-80BDFC553F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6724B7-7226-FD0E-5EFF-2F9B309A49EC}"/>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3DEC9114-3938-03D5-B113-47477D2388E3}"/>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9239F31-B190-E415-A72E-59AA4F6060CA}"/>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80</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9047619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E6EBC-8D64-22D6-39D7-073A7E79A6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A6B15A-1CF9-0BC6-A7C2-702F4CEFAA3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F26E7416-35F6-A28B-AFFD-8903207B8DE7}"/>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B6D5B40-346F-0E90-154D-327891B12BD1}"/>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81</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9913121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D08DF7-82ED-0915-3D75-8958CCC4F7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728AB8-3CF8-E46A-78D0-F744F1D9D89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AB049000-5BC6-2563-7DCF-2EC2765775D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170EB22-AD02-BD27-49E3-6295DA828656}"/>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82</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8920377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1A12C-9E11-15FF-500E-740669D2A4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25CAC7-02BB-0B67-36C8-561AFBCC8D4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81FA494-F660-FA35-B5A7-CBA93E58656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35E4ED0-3CDD-EEA4-2776-40906B11969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84</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8049977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F94B65-6C10-9292-78BB-53C8F4447D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84FEFC-DA56-24D4-B49C-3C517E9643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BB4117E0-B834-FE95-5ACB-CB175E941EB0}"/>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9BBD2F1-2ECB-2BC5-FC60-636B3ADAB9F0}"/>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85</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4016770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2AE57A-7BEE-B48B-B7FA-340892590F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35FD62-7C74-2471-39E9-0092B9554084}"/>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E5DA02EB-8830-8810-D231-626887D6D65A}"/>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2AD9CB1-CF61-56A0-9897-4E02B6A49E7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86</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6403191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5BA7C-40AF-64C4-3AE3-B2D2816020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621211-FB2A-9635-ABFF-6F4F7081DEE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8318DBA-F205-6881-3941-A203CC37C30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F044240-A140-53BA-590D-C6F8F18860AE}"/>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87</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4781217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25A3F-7E52-BCC8-E7AB-C1015AA1F5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44F5E6-4789-9B04-9D60-A0DA4D6DBBA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57F843B2-07C5-049C-3AF5-A8CA1349845A}"/>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700D5EE-A12E-1F91-BFA7-7554326ADE44}"/>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88</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3280901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F2049-312E-890E-A6AE-DC13BDFAC7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23631B-B01D-0525-2284-6097EB5BABDD}"/>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D444107-97EE-2846-DBF8-B69BF93841A0}"/>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20E4B33-D1B9-01CE-B332-794DA452B28F}"/>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89</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8110303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62C0B-690C-1154-321E-5C4C3C6EE6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96289A-99FF-C8A0-0BA1-59B99B2110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D0C267E-44DE-27AE-7EA2-BE06EA9DA593}"/>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5FF3785-91F8-5274-4D9B-F74A2EEDD6D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90</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3699221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5C1D18-745F-3C4F-2BD2-96D85A0B25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332CFE-7840-32DA-4EB3-EB9F1C9D47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3FB149-902D-386D-C335-4F6871FBB22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0407A4B-6A43-E13F-A87F-83B989C6225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49385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07369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58049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11097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81840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15484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114</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BBBF61-A1FC-8A4D-7278-8F7B8B0FEE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7B9298-2E12-7C88-36BB-BCFA2EC4524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84A2FAA-62C8-1B83-FEED-860C9E03D2F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88454D3-386A-2EAF-54F2-41EA0A677D4C}"/>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248407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0F6D2D-A518-2810-0093-67F37A6EEE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8D0C06-E0EC-0D9D-02D4-59CA1994BEC0}"/>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AAD5A2DD-3FAD-F403-9CD2-36384ADF577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D6016DE-E0A8-FCFC-B320-099547E8D8C1}"/>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412620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8233A1-1809-CF75-DC7B-E34A1F8E8A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4AC4B3-682E-7383-EAEA-4609F9E244C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2C44F9A-462A-29B7-62E7-021EE7EFC6EE}"/>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A9A5F2A-734F-AC36-FD2D-5DD218EF8B70}"/>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294960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740CD9-F243-F924-D66C-1C4EB52DEA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559D7C-2D56-186B-B536-58FA449DD63B}"/>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76A08754-E5E8-9C8D-590B-2123F6681391}"/>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118F132-E17D-3B21-88EF-8A44C5EBC7AC}"/>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119</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19240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FD7CB9-850A-4503-3E3C-2755C3D4BF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504C6F-F0E3-81FE-BAB2-FC343F648F34}"/>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AB4C8840-2702-4541-0AD8-1BEB7E53741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FB5AA99-81E3-1958-383C-D650F63659C4}"/>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135080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7BBE0F-A461-A304-CB25-2354F85BE9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085664-DEFD-5572-7E51-366B5A54276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68E6DE0-A0E8-B99C-F06E-0E1FBE5B2B5C}"/>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B198188-D4B0-F97A-BB20-DEC0FCFA7422}"/>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146106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3B867-608E-7EE6-3567-C5E3B46A5D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3F4E51-7CC2-BBD6-F2B5-0B099F1C37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8EAF72-B341-E9B5-B54E-679336530E84}"/>
              </a:ext>
            </a:extLst>
          </p:cNvPr>
          <p:cNvSpPr>
            <a:spLocks noGrp="1"/>
          </p:cNvSpPr>
          <p:nvPr>
            <p:ph type="body" idx="1"/>
          </p:nvPr>
        </p:nvSpPr>
        <p:spPr/>
        <p:txBody>
          <a:bodyPr/>
          <a:lstStyle/>
          <a:p>
            <a:pPr marL="0" indent="0">
              <a:buFontTx/>
              <a:buNone/>
            </a:pPr>
            <a:endParaRPr lang="en-GB"/>
          </a:p>
        </p:txBody>
      </p:sp>
      <p:sp>
        <p:nvSpPr>
          <p:cNvPr id="4" name="Slide Number Placeholder 3">
            <a:extLst>
              <a:ext uri="{FF2B5EF4-FFF2-40B4-BE49-F238E27FC236}">
                <a16:creationId xmlns:a16="http://schemas.microsoft.com/office/drawing/2014/main" id="{F69C5534-EA35-6673-4535-4720DDE28B5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55406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77809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74551F-649D-1073-DFD3-212A60DFD9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15001F-0C0F-F49D-DA27-53295B36A6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4188E0-A284-915C-C0E6-069BE701C41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AE91070-CFB5-E4AA-E31E-CD62674D75F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28889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slide" Target="../slides/slide107.xml"/><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7" name="Picture 6" descr="A group of people sitting in a circle&#10;&#10;Description automatically generated">
            <a:extLst>
              <a:ext uri="{FF2B5EF4-FFF2-40B4-BE49-F238E27FC236}">
                <a16:creationId xmlns:a16="http://schemas.microsoft.com/office/drawing/2014/main" id="{B187475A-520C-AEFA-3E41-20035CFC0B2E}"/>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651" t="4308" b="13560"/>
          <a:stretch/>
        </p:blipFill>
        <p:spPr>
          <a:xfrm>
            <a:off x="0" y="-1"/>
            <a:ext cx="12192000" cy="6858001"/>
          </a:xfrm>
          <a:prstGeom prst="rect">
            <a:avLst/>
          </a:prstGeom>
        </p:spPr>
      </p:pic>
      <p:sp>
        <p:nvSpPr>
          <p:cNvPr id="3" name="Rectangle 2">
            <a:extLst>
              <a:ext uri="{FF2B5EF4-FFF2-40B4-BE49-F238E27FC236}">
                <a16:creationId xmlns:a16="http://schemas.microsoft.com/office/drawing/2014/main" id="{6A95131F-69FC-ACD8-B7AC-16F1507DBFE9}"/>
              </a:ext>
            </a:extLst>
          </p:cNvPr>
          <p:cNvSpPr/>
          <p:nvPr userDrawn="1"/>
        </p:nvSpPr>
        <p:spPr>
          <a:xfrm>
            <a:off x="0" y="-2"/>
            <a:ext cx="12192000" cy="6858001"/>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3892091"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RT5 | Leicestershire Partnership NHS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to other trusts">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7" name="Rectangle 6">
            <a:hlinkClick r:id="rId2" action="ppaction://hlinksldjump" tooltip="Benchmarking"/>
            <a:extLst>
              <a:ext uri="{FF2B5EF4-FFF2-40B4-BE49-F238E27FC236}">
                <a16:creationId xmlns:a16="http://schemas.microsoft.com/office/drawing/2014/main" id="{575724D9-05AA-6E42-2A07-A85F31084DC1}"/>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8" name="Rectangle 7">
            <a:hlinkClick r:id="rId2" action="ppaction://hlinksldjump" tooltip="Headline results"/>
            <a:extLst>
              <a:ext uri="{FF2B5EF4-FFF2-40B4-BE49-F238E27FC236}">
                <a16:creationId xmlns:a16="http://schemas.microsoft.com/office/drawing/2014/main" id="{B3B3E12D-FC88-E04A-7B31-36D26FF658D0}"/>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9" name="Rectangle 8">
            <a:extLst>
              <a:ext uri="{FF2B5EF4-FFF2-40B4-BE49-F238E27FC236}">
                <a16:creationId xmlns:a16="http://schemas.microsoft.com/office/drawing/2014/main" id="{C03CF89F-39A5-8823-A75E-A49B92E933DB}"/>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5C0A830-87D7-6D06-F796-755A6B9384B2}"/>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21" name="TextBox 20">
            <a:extLst>
              <a:ext uri="{FF2B5EF4-FFF2-40B4-BE49-F238E27FC236}">
                <a16:creationId xmlns:a16="http://schemas.microsoft.com/office/drawing/2014/main" id="{6B175A27-0773-D73C-4EB4-554CD646F379}"/>
              </a:ext>
            </a:extLst>
          </p:cNvPr>
          <p:cNvSpPr txBox="1"/>
          <p:nvPr userDrawn="1"/>
        </p:nvSpPr>
        <p:spPr>
          <a:xfrm>
            <a:off x="5403751" y="-3264"/>
            <a:ext cx="1697005" cy="432000"/>
          </a:xfrm>
          <a:prstGeom prst="rect">
            <a:avLst/>
          </a:prstGeom>
          <a:solidFill>
            <a:srgbClr val="6D276A"/>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Comparison to other trusts</a:t>
            </a:r>
          </a:p>
          <a:p>
            <a:pPr algn="ctr"/>
            <a:r>
              <a:rPr lang="en-GB" sz="900" b="1">
                <a:solidFill>
                  <a:schemeClr val="bg1"/>
                </a:solidFill>
                <a:latin typeface="Arial" panose="020B0604020202020204" pitchFamily="34" charset="0"/>
                <a:cs typeface="Arial" panose="020B0604020202020204" pitchFamily="34" charset="0"/>
              </a:rPr>
              <a:t>AMHS and OPMHS</a:t>
            </a:r>
          </a:p>
        </p:txBody>
      </p:sp>
      <p:sp>
        <p:nvSpPr>
          <p:cNvPr id="19" name="TextBox 18">
            <a:extLst>
              <a:ext uri="{FF2B5EF4-FFF2-40B4-BE49-F238E27FC236}">
                <a16:creationId xmlns:a16="http://schemas.microsoft.com/office/drawing/2014/main" id="{59B6A96C-E2FB-346D-5DF2-F6467D54A86E}"/>
              </a:ext>
            </a:extLst>
          </p:cNvPr>
          <p:cNvSpPr txBox="1"/>
          <p:nvPr userDrawn="1"/>
        </p:nvSpPr>
        <p:spPr>
          <a:xfrm>
            <a:off x="3673312"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14" name="TextBox 13">
            <a:extLst>
              <a:ext uri="{FF2B5EF4-FFF2-40B4-BE49-F238E27FC236}">
                <a16:creationId xmlns:a16="http://schemas.microsoft.com/office/drawing/2014/main" id="{8ACC1ACD-EF5B-D740-3D61-CF87F42E26A7}"/>
              </a:ext>
            </a:extLst>
          </p:cNvPr>
          <p:cNvSpPr txBox="1"/>
          <p:nvPr userDrawn="1"/>
        </p:nvSpPr>
        <p:spPr>
          <a:xfrm>
            <a:off x="1942874" y="-9964"/>
            <a:ext cx="1617565" cy="435094"/>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86940052-9610-24AD-DD36-5EECDE177C03}"/>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grpSp>
        <p:nvGrpSpPr>
          <p:cNvPr id="22" name="Group 21">
            <a:extLst>
              <a:ext uri="{FF2B5EF4-FFF2-40B4-BE49-F238E27FC236}">
                <a16:creationId xmlns:a16="http://schemas.microsoft.com/office/drawing/2014/main" id="{6F8F05DD-E246-9501-521D-86B174544928}"/>
              </a:ext>
            </a:extLst>
          </p:cNvPr>
          <p:cNvGrpSpPr/>
          <p:nvPr userDrawn="1"/>
        </p:nvGrpSpPr>
        <p:grpSpPr>
          <a:xfrm>
            <a:off x="9002521" y="60079"/>
            <a:ext cx="3053560" cy="298411"/>
            <a:chOff x="8902714" y="60079"/>
            <a:chExt cx="3107187" cy="298411"/>
          </a:xfrm>
        </p:grpSpPr>
        <p:pic>
          <p:nvPicPr>
            <p:cNvPr id="23" name="Picture 22">
              <a:extLst>
                <a:ext uri="{FF2B5EF4-FFF2-40B4-BE49-F238E27FC236}">
                  <a16:creationId xmlns:a16="http://schemas.microsoft.com/office/drawing/2014/main" id="{4E8F850F-432D-0D31-C757-91078C9BFC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4" name="Picture 3" descr="NHS 10mm - RGB Blue">
              <a:extLst>
                <a:ext uri="{FF2B5EF4-FFF2-40B4-BE49-F238E27FC236}">
                  <a16:creationId xmlns:a16="http://schemas.microsoft.com/office/drawing/2014/main" id="{75FECBD3-D42B-C55C-5619-FB92DC58EDB0}"/>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5" name="Picture 24">
            <a:extLst>
              <a:ext uri="{FF2B5EF4-FFF2-40B4-BE49-F238E27FC236}">
                <a16:creationId xmlns:a16="http://schemas.microsoft.com/office/drawing/2014/main" id="{CE8A5A86-84F7-39DC-2066-E8AC19C0DC9D}"/>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848784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63EC6-8FDC-4EE6-5602-AEF2312471B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0C6B927-7784-93F7-0E97-54ED611966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E3E676D-4D67-0EEA-8541-903E17E478DE}"/>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4683C2DD-E07C-8CC5-4678-D529C7DC068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23B466B-7182-60BC-4333-4ED9CE4EC80B}"/>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2287359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73288-12C6-16B3-05DB-205716C5274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4610894-58E6-B398-2FBA-FE713186254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BD6D85-F79D-0F1A-F222-7CC055EEC2A0}"/>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F84B0D2B-BDC7-9382-6CB0-9F551A2BFB4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8BAEA28-F923-587C-8665-5B1E6CB6D17B}"/>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20619535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DA4AC-7C21-1FA7-61D8-7BA1A29DCE8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EF0A9AC-41AA-F0B4-0800-3FEADFDE767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1AC036-89CF-307D-4971-223489C65B97}"/>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C4ECCB41-ADD6-6035-A187-67DD28AECD8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51BAC0C-866B-9960-E77E-A60124D37E2D}"/>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6630422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C0DBD-74E3-6E2F-9C77-DEB4DFA4BC4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FB2B4F3-02C3-828E-8951-80635525A1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9E7C13A-833A-8178-3AD6-F5E4C26D793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EDA2D94-5C0D-238D-40C2-7C03B579A4F8}"/>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6" name="Footer Placeholder 5">
            <a:extLst>
              <a:ext uri="{FF2B5EF4-FFF2-40B4-BE49-F238E27FC236}">
                <a16:creationId xmlns:a16="http://schemas.microsoft.com/office/drawing/2014/main" id="{F452DABC-5BAD-9308-099D-55748AC6629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4D8F142-E758-A3BF-4024-BCC6975DDD1F}"/>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26584162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CBD53-DBBA-E22E-C952-7F6D4FA1FE3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BF0C56B-A793-EC47-41E7-94CDA3CFF8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2E0C2C9-D9DD-C1B2-B81A-D763CA9C8A7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146FD0D-A70F-8995-D43E-DA43C2A8635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B0EFCA-7E9E-99E9-1AF4-5E46A039F78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8CF224E-CF69-3A66-D9E1-B2CBF407141D}"/>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8" name="Footer Placeholder 7">
            <a:extLst>
              <a:ext uri="{FF2B5EF4-FFF2-40B4-BE49-F238E27FC236}">
                <a16:creationId xmlns:a16="http://schemas.microsoft.com/office/drawing/2014/main" id="{033DE82A-4B66-48EF-66C4-7840212B57A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F6EFC83-5C14-5C5D-F63E-9B4207BFFEE0}"/>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8267422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09F3B-E631-D291-4E63-15EC22FABD0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B5790EF-9CEF-B549-19D6-AA18CC107D80}"/>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4" name="Footer Placeholder 3">
            <a:extLst>
              <a:ext uri="{FF2B5EF4-FFF2-40B4-BE49-F238E27FC236}">
                <a16:creationId xmlns:a16="http://schemas.microsoft.com/office/drawing/2014/main" id="{469821DB-6817-D1CC-4C76-FF1CEE3A7FD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8ACE1B0-9A22-5DB7-8F0A-6D142FD8CB9D}"/>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13627358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AECE8A-0F86-DB33-4D21-C1E343F7B570}"/>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3" name="Footer Placeholder 2">
            <a:extLst>
              <a:ext uri="{FF2B5EF4-FFF2-40B4-BE49-F238E27FC236}">
                <a16:creationId xmlns:a16="http://schemas.microsoft.com/office/drawing/2014/main" id="{5A82CAC5-9606-E1BE-D5D2-2EC668940DA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757508F-6E65-19F7-3F7A-92FFD653A6F6}"/>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5965870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3E028-77C9-02DF-0CAF-2353194667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4AFF688-F62A-780E-E5FF-2D9B61C75C8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58774FA-E5A0-4526-C1CF-4C4032FA6A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5EC9DA-3C8D-D120-BC10-1A892257CBDD}"/>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6" name="Footer Placeholder 5">
            <a:extLst>
              <a:ext uri="{FF2B5EF4-FFF2-40B4-BE49-F238E27FC236}">
                <a16:creationId xmlns:a16="http://schemas.microsoft.com/office/drawing/2014/main" id="{47EA9EBD-D32C-9F46-B5E4-63EA13ED0DF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32D4BA0-9413-E4ED-7C35-3D6EE2AD32AE}"/>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998555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457B6-76E7-254B-0E83-8F5C692CC2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8DAD993-4E63-DE43-4EEA-93400DCB22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B0E070F-14DE-F5F2-223E-E43F06D0E1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D3635A-563B-5785-9312-11FF83856EA6}"/>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6" name="Footer Placeholder 5">
            <a:extLst>
              <a:ext uri="{FF2B5EF4-FFF2-40B4-BE49-F238E27FC236}">
                <a16:creationId xmlns:a16="http://schemas.microsoft.com/office/drawing/2014/main" id="{269BE27B-781C-45F1-D99D-3C1C23E22EF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E06C904-55ED-DE22-F167-F15EB7FF3386}"/>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143369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Divider style 3">
    <p:bg>
      <p:bgPr>
        <a:solidFill>
          <a:schemeClr val="accent1"/>
        </a:solidFill>
        <a:effectLst/>
      </p:bgPr>
    </p:bg>
    <p:spTree>
      <p:nvGrpSpPr>
        <p:cNvPr id="1" name=""/>
        <p:cNvGrpSpPr/>
        <p:nvPr/>
      </p:nvGrpSpPr>
      <p:grpSpPr>
        <a:xfrm>
          <a:off x="0" y="0"/>
          <a:ext cx="0" cy="0"/>
          <a:chOff x="0" y="0"/>
          <a:chExt cx="0" cy="0"/>
        </a:xfrm>
      </p:grpSpPr>
      <p:pic>
        <p:nvPicPr>
          <p:cNvPr id="8" name="Picture 7" descr="A person looking at a tablet&#10;&#10;Description automatically generated">
            <a:extLst>
              <a:ext uri="{FF2B5EF4-FFF2-40B4-BE49-F238E27FC236}">
                <a16:creationId xmlns:a16="http://schemas.microsoft.com/office/drawing/2014/main" id="{74C80476-7FD9-154F-1D4E-D55F5E520D69}"/>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7505" r="3790" b="25009"/>
          <a:stretch/>
        </p:blipFill>
        <p:spPr>
          <a:xfrm>
            <a:off x="0" y="-18546"/>
            <a:ext cx="12192000" cy="6876546"/>
          </a:xfrm>
          <a:prstGeom prst="rect">
            <a:avLst/>
          </a:prstGeom>
          <a:solidFill>
            <a:srgbClr val="3E1B59">
              <a:alpha val="49804"/>
            </a:srgbClr>
          </a:solidFill>
          <a:ln>
            <a:noFill/>
          </a:ln>
        </p:spPr>
      </p:pic>
      <p:sp>
        <p:nvSpPr>
          <p:cNvPr id="2" name="Rectangle 1">
            <a:extLst>
              <a:ext uri="{FF2B5EF4-FFF2-40B4-BE49-F238E27FC236}">
                <a16:creationId xmlns:a16="http://schemas.microsoft.com/office/drawing/2014/main" id="{0FA7695A-BAB6-17BE-1B58-CF71C68B9AD5}"/>
              </a:ext>
            </a:extLst>
          </p:cNvPr>
          <p:cNvSpPr/>
          <p:nvPr userDrawn="1"/>
        </p:nvSpPr>
        <p:spPr>
          <a:xfrm>
            <a:off x="0" y="-18547"/>
            <a:ext cx="12192000" cy="6895092"/>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3892091"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RT5 | Leicestershire Partnership NHS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Tree>
    <p:extLst>
      <p:ext uri="{BB962C8B-B14F-4D97-AF65-F5344CB8AC3E}">
        <p14:creationId xmlns:p14="http://schemas.microsoft.com/office/powerpoint/2010/main" val="2010967878"/>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34766-BD52-7C72-64D9-1714209F8D4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68A2F4E-80E4-55FD-750B-E7347B0285C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2A31D45-7468-C35E-4E41-BD06DCDA0C4A}"/>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1C28FCDE-71EE-54D3-1D89-F5B400B27F6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27AB6D9-E7D5-B487-D06C-9AD64EF5F094}"/>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1952895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ADD8EC8-3F0B-CAB1-58FF-4512B15BF43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AD126A8-DD31-C12B-B7A1-248E8FAFAF3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1B23C35-22FE-0045-52A9-50FC9CFC9F40}"/>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151B61C2-5944-D6E2-E088-BD19873C264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D1FA687-3B9B-0001-1AB7-8425BE3E66F4}"/>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3370449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Divider style 3">
    <p:bg>
      <p:bgPr>
        <a:solidFill>
          <a:schemeClr val="accent1"/>
        </a:solidFill>
        <a:effectLst/>
      </p:bgPr>
    </p:bg>
    <p:spTree>
      <p:nvGrpSpPr>
        <p:cNvPr id="1" name=""/>
        <p:cNvGrpSpPr/>
        <p:nvPr/>
      </p:nvGrpSpPr>
      <p:grpSpPr>
        <a:xfrm>
          <a:off x="0" y="0"/>
          <a:ext cx="0" cy="0"/>
          <a:chOff x="0" y="0"/>
          <a:chExt cx="0" cy="0"/>
        </a:xfrm>
      </p:grpSpPr>
      <p:pic>
        <p:nvPicPr>
          <p:cNvPr id="7" name="Picture 6" descr="A person and a doctor looking at each other&#10;&#10;Description automatically generated">
            <a:extLst>
              <a:ext uri="{FF2B5EF4-FFF2-40B4-BE49-F238E27FC236}">
                <a16:creationId xmlns:a16="http://schemas.microsoft.com/office/drawing/2014/main" id="{B1765DF2-1A41-8057-FB6F-1DAC659C65D2}"/>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5274" t="4526" b="15549"/>
          <a:stretch/>
        </p:blipFill>
        <p:spPr>
          <a:xfrm>
            <a:off x="-1" y="0"/>
            <a:ext cx="12192000" cy="6857999"/>
          </a:xfrm>
          <a:prstGeom prst="rect">
            <a:avLst/>
          </a:prstGeom>
        </p:spPr>
      </p:pic>
      <p:sp>
        <p:nvSpPr>
          <p:cNvPr id="3" name="Rectangle 2">
            <a:extLst>
              <a:ext uri="{FF2B5EF4-FFF2-40B4-BE49-F238E27FC236}">
                <a16:creationId xmlns:a16="http://schemas.microsoft.com/office/drawing/2014/main" id="{B0FCED6D-BC64-12CD-E1F4-A039225F1536}"/>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3892091"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RT5 | Leicestershire Partnership NHS Trust</a:t>
            </a:r>
            <a:endParaRPr lang="en-US"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4269896"/>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Divider style 3">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302DC52-3D0D-C393-910D-D4972FBBC79A}"/>
              </a:ext>
            </a:extLst>
          </p:cNvPr>
          <p:cNvPicPr/>
          <p:nvPr userDrawn="1"/>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16225"/>
          <a:stretch/>
        </p:blipFill>
        <p:spPr>
          <a:xfrm flipH="1">
            <a:off x="-1" y="0"/>
            <a:ext cx="12191999" cy="6857999"/>
          </a:xfrm>
          <a:prstGeom prst="rect">
            <a:avLst/>
          </a:prstGeom>
        </p:spPr>
      </p:pic>
      <p:sp>
        <p:nvSpPr>
          <p:cNvPr id="2" name="Rectangle 1">
            <a:extLst>
              <a:ext uri="{FF2B5EF4-FFF2-40B4-BE49-F238E27FC236}">
                <a16:creationId xmlns:a16="http://schemas.microsoft.com/office/drawing/2014/main" id="{23413D12-5511-E9DC-1E1D-6A949976DE54}"/>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3892091"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RT5 | Leicestershire Partnership NHS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Tree>
    <p:extLst>
      <p:ext uri="{BB962C8B-B14F-4D97-AF65-F5344CB8AC3E}">
        <p14:creationId xmlns:p14="http://schemas.microsoft.com/office/powerpoint/2010/main" val="232455377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7" name="Rectangle 6">
            <a:extLst>
              <a:ext uri="{FF2B5EF4-FFF2-40B4-BE49-F238E27FC236}">
                <a16:creationId xmlns:a16="http://schemas.microsoft.com/office/drawing/2014/main" id="{9ECD0931-1CAA-4B86-B136-24ADD913D61D}"/>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2" name="Group 1">
            <a:extLst>
              <a:ext uri="{FF2B5EF4-FFF2-40B4-BE49-F238E27FC236}">
                <a16:creationId xmlns:a16="http://schemas.microsoft.com/office/drawing/2014/main" id="{C804EC92-484A-4662-A94F-A7885153E77D}"/>
              </a:ext>
            </a:extLst>
          </p:cNvPr>
          <p:cNvGrpSpPr/>
          <p:nvPr userDrawn="1"/>
        </p:nvGrpSpPr>
        <p:grpSpPr>
          <a:xfrm>
            <a:off x="8902714" y="60079"/>
            <a:ext cx="3107187" cy="298411"/>
            <a:chOff x="8902714" y="60079"/>
            <a:chExt cx="3107187" cy="298411"/>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 name="Picture 4">
            <a:extLst>
              <a:ext uri="{FF2B5EF4-FFF2-40B4-BE49-F238E27FC236}">
                <a16:creationId xmlns:a16="http://schemas.microsoft.com/office/drawing/2014/main" id="{922E98B3-4E93-42AE-9805-8A79C32D5063}"/>
              </a:ext>
            </a:extLst>
          </p:cNvPr>
          <p:cNvPicPr>
            <a:picLocks noChangeAspect="1"/>
          </p:cNvPicPr>
          <p:nvPr userDrawn="1"/>
        </p:nvPicPr>
        <p:blipFill>
          <a:blip r:embed="rId4"/>
          <a:stretch>
            <a:fillRect/>
          </a:stretch>
        </p:blipFill>
        <p:spPr>
          <a:xfrm>
            <a:off x="10161714" y="24285"/>
            <a:ext cx="773524" cy="344679"/>
          </a:xfrm>
          <a:prstGeom prst="rect">
            <a:avLst/>
          </a:prstGeom>
        </p:spPr>
      </p:pic>
      <p:sp>
        <p:nvSpPr>
          <p:cNvPr id="11" name="Rectangle 10">
            <a:extLst>
              <a:ext uri="{FF2B5EF4-FFF2-40B4-BE49-F238E27FC236}">
                <a16:creationId xmlns:a16="http://schemas.microsoft.com/office/drawing/2014/main" id="{FFB7C044-4104-4E31-8D71-867AD5E193AB}"/>
              </a:ext>
            </a:extLst>
          </p:cNvPr>
          <p:cNvSpPr/>
          <p:nvPr userDrawn="1"/>
        </p:nvSpPr>
        <p:spPr>
          <a:xfrm>
            <a:off x="0" y="0"/>
            <a:ext cx="7954230"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hlinkClick r:id="rId5" action="ppaction://hlinksldjump" tooltip="Appendix"/>
            <a:extLst>
              <a:ext uri="{FF2B5EF4-FFF2-40B4-BE49-F238E27FC236}">
                <a16:creationId xmlns:a16="http://schemas.microsoft.com/office/drawing/2014/main" id="{35CAC150-DEAD-4284-8234-BCD0C5DCFA87}"/>
              </a:ext>
            </a:extLst>
          </p:cNvPr>
          <p:cNvSpPr/>
          <p:nvPr userDrawn="1"/>
        </p:nvSpPr>
        <p:spPr>
          <a:xfrm>
            <a:off x="6507707" y="0"/>
            <a:ext cx="140294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708869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6230EB6-5F65-0E9A-5844-1608B27D882C}"/>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1194" y="-6870"/>
            <a:ext cx="1440000" cy="432000"/>
          </a:xfrm>
          <a:prstGeom prst="rect">
            <a:avLst/>
          </a:prstGeom>
          <a:noFill/>
          <a:ln>
            <a:solidFill>
              <a:schemeClr val="bg1"/>
            </a:solidFill>
          </a:ln>
        </p:spPr>
        <p:txBody>
          <a:bodyPr wrap="square" rtlCol="0" anchor="ctr" anchorCtr="0">
            <a:noAutofit/>
          </a:bodyPr>
          <a:lstStyle/>
          <a:p>
            <a:pPr algn="ctr"/>
            <a:r>
              <a:rPr lang="en-GB" sz="1200">
                <a:solidFill>
                  <a:schemeClr val="bg1"/>
                </a:solidFill>
                <a:latin typeface="Arial" panose="020B0604020202020204" pitchFamily="34" charset="0"/>
                <a:cs typeface="Arial" panose="020B0604020202020204" pitchFamily="34" charset="0"/>
              </a:rPr>
              <a:t>Headline results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a:t> </a:t>
            </a:r>
          </a:p>
        </p:txBody>
      </p:sp>
      <p:sp>
        <p:nvSpPr>
          <p:cNvPr id="20" name="Rectangle 19">
            <a:hlinkClick r:id="rId2" action="ppaction://hlinksldjump" tooltip="Headline results"/>
            <a:extLst>
              <a:ext uri="{FF2B5EF4-FFF2-40B4-BE49-F238E27FC236}">
                <a16:creationId xmlns:a16="http://schemas.microsoft.com/office/drawing/2014/main" id="{009DCDFA-BF29-4702-A523-6115F20A334A}"/>
              </a:ext>
            </a:extLst>
          </p:cNvPr>
          <p:cNvSpPr/>
          <p:nvPr userDrawn="1"/>
        </p:nvSpPr>
        <p:spPr>
          <a:xfrm>
            <a:off x="2041605" y="-43275"/>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6" name="Group 35">
            <a:extLst>
              <a:ext uri="{FF2B5EF4-FFF2-40B4-BE49-F238E27FC236}">
                <a16:creationId xmlns:a16="http://schemas.microsoft.com/office/drawing/2014/main" id="{FC61ACD2-958F-4213-B945-936624907819}"/>
              </a:ext>
            </a:extLst>
          </p:cNvPr>
          <p:cNvGrpSpPr/>
          <p:nvPr userDrawn="1"/>
        </p:nvGrpSpPr>
        <p:grpSpPr>
          <a:xfrm>
            <a:off x="8902714" y="60079"/>
            <a:ext cx="3107187" cy="298411"/>
            <a:chOff x="8902714" y="60079"/>
            <a:chExt cx="3107187" cy="298411"/>
          </a:xfrm>
        </p:grpSpPr>
        <p:pic>
          <p:nvPicPr>
            <p:cNvPr id="37" name="Picture 36">
              <a:extLst>
                <a:ext uri="{FF2B5EF4-FFF2-40B4-BE49-F238E27FC236}">
                  <a16:creationId xmlns:a16="http://schemas.microsoft.com/office/drawing/2014/main" id="{5410901A-3D0F-4803-A517-7F839A01E9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38" name="Picture 3" descr="NHS 10mm - RGB Blue">
              <a:extLst>
                <a:ext uri="{FF2B5EF4-FFF2-40B4-BE49-F238E27FC236}">
                  <a16:creationId xmlns:a16="http://schemas.microsoft.com/office/drawing/2014/main" id="{38F6895A-F11A-4962-9EAE-7B20CB750A4A}"/>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9" name="Picture 38">
            <a:extLst>
              <a:ext uri="{FF2B5EF4-FFF2-40B4-BE49-F238E27FC236}">
                <a16:creationId xmlns:a16="http://schemas.microsoft.com/office/drawing/2014/main" id="{B0CBDAAB-AE79-459C-8832-3205C1EB820A}"/>
              </a:ext>
            </a:extLst>
          </p:cNvPr>
          <p:cNvPicPr>
            <a:picLocks noChangeAspect="1"/>
          </p:cNvPicPr>
          <p:nvPr userDrawn="1"/>
        </p:nvPicPr>
        <p:blipFill>
          <a:blip r:embed="rId5"/>
          <a:stretch>
            <a:fillRect/>
          </a:stretch>
        </p:blipFill>
        <p:spPr>
          <a:xfrm>
            <a:off x="10161714" y="24285"/>
            <a:ext cx="773524" cy="344679"/>
          </a:xfrm>
          <a:prstGeom prst="rect">
            <a:avLst/>
          </a:prstGeom>
        </p:spPr>
      </p:pic>
      <p:sp>
        <p:nvSpPr>
          <p:cNvPr id="6" name="Rectangle 5">
            <a:extLst>
              <a:ext uri="{FF2B5EF4-FFF2-40B4-BE49-F238E27FC236}">
                <a16:creationId xmlns:a16="http://schemas.microsoft.com/office/drawing/2014/main" id="{052CCE3D-A4CC-4B60-3799-7D3643D0DC63}"/>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232785C3-5A52-37F3-7DAC-53D380C678F2}"/>
              </a:ext>
            </a:extLst>
          </p:cNvPr>
          <p:cNvSpPr txBox="1"/>
          <p:nvPr userDrawn="1"/>
        </p:nvSpPr>
        <p:spPr>
          <a:xfrm>
            <a:off x="377527" y="-6870"/>
            <a:ext cx="1422699" cy="432000"/>
          </a:xfrm>
          <a:prstGeom prst="rect">
            <a:avLst/>
          </a:prstGeom>
          <a:solidFill>
            <a:srgbClr val="6D276A"/>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4519C365-C0E5-4817-2E61-2BB7FB9CCC23}"/>
              </a:ext>
            </a:extLst>
          </p:cNvPr>
          <p:cNvSpPr txBox="1"/>
          <p:nvPr userDrawn="1"/>
        </p:nvSpPr>
        <p:spPr>
          <a:xfrm>
            <a:off x="5394521" y="-3264"/>
            <a:ext cx="1697005" cy="432000"/>
          </a:xfrm>
          <a:prstGeom prst="rect">
            <a:avLst/>
          </a:prstGeom>
          <a:no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Comparison to other trusts</a:t>
            </a:r>
          </a:p>
          <a:p>
            <a:pPr algn="ctr"/>
            <a:r>
              <a:rPr lang="en-GB" sz="900" b="1">
                <a:solidFill>
                  <a:schemeClr val="bg1"/>
                </a:solidFill>
                <a:latin typeface="Arial" panose="020B0604020202020204" pitchFamily="34" charset="0"/>
                <a:cs typeface="Arial" panose="020B0604020202020204" pitchFamily="34" charset="0"/>
              </a:rPr>
              <a:t>AMHS and OPMHS</a:t>
            </a:r>
          </a:p>
        </p:txBody>
      </p:sp>
      <p:sp>
        <p:nvSpPr>
          <p:cNvPr id="13" name="TextBox 12">
            <a:extLst>
              <a:ext uri="{FF2B5EF4-FFF2-40B4-BE49-F238E27FC236}">
                <a16:creationId xmlns:a16="http://schemas.microsoft.com/office/drawing/2014/main" id="{09DB3190-683A-865D-5E5C-59C85874274A}"/>
              </a:ext>
            </a:extLst>
          </p:cNvPr>
          <p:cNvSpPr txBox="1"/>
          <p:nvPr userDrawn="1"/>
        </p:nvSpPr>
        <p:spPr>
          <a:xfrm>
            <a:off x="3664082"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12" name="TextBox 11">
            <a:extLst>
              <a:ext uri="{FF2B5EF4-FFF2-40B4-BE49-F238E27FC236}">
                <a16:creationId xmlns:a16="http://schemas.microsoft.com/office/drawing/2014/main" id="{DA8C950E-0302-3BCC-7263-F838579A0977}"/>
              </a:ext>
            </a:extLst>
          </p:cNvPr>
          <p:cNvSpPr txBox="1"/>
          <p:nvPr userDrawn="1"/>
        </p:nvSpPr>
        <p:spPr>
          <a:xfrm>
            <a:off x="1933644"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p>
        </p:txBody>
      </p:sp>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line result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02597EB-F076-7699-73D7-A10EEE82CA9B}"/>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itle 1">
            <a:extLst>
              <a:ext uri="{FF2B5EF4-FFF2-40B4-BE49-F238E27FC236}">
                <a16:creationId xmlns:a16="http://schemas.microsoft.com/office/drawing/2014/main" id="{87721DF9-ECED-4548-80EC-19CB9F7D8637}"/>
              </a:ext>
            </a:extLst>
          </p:cNvPr>
          <p:cNvSpPr>
            <a:spLocks noGrp="1"/>
          </p:cNvSpPr>
          <p:nvPr>
            <p:ph type="title"/>
          </p:nvPr>
        </p:nvSpPr>
        <p:spPr>
          <a:xfrm>
            <a:off x="437230" y="83022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3" name="Rectangle 12">
            <a:hlinkClick r:id="rId2" action="ppaction://hlinksldjump" tooltip="Benchmarking"/>
            <a:extLst>
              <a:ext uri="{FF2B5EF4-FFF2-40B4-BE49-F238E27FC236}">
                <a16:creationId xmlns:a16="http://schemas.microsoft.com/office/drawing/2014/main" id="{61078F16-69F6-470E-7EEB-5A5C2CF581A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7" name="Rectangle 16">
            <a:hlinkClick r:id="rId2" action="ppaction://hlinksldjump" tooltip="Headline results"/>
            <a:extLst>
              <a:ext uri="{FF2B5EF4-FFF2-40B4-BE49-F238E27FC236}">
                <a16:creationId xmlns:a16="http://schemas.microsoft.com/office/drawing/2014/main" id="{671654FA-D62C-E46F-4AF2-677A0B4BFDD1}"/>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9" name="Rectangle 18">
            <a:extLst>
              <a:ext uri="{FF2B5EF4-FFF2-40B4-BE49-F238E27FC236}">
                <a16:creationId xmlns:a16="http://schemas.microsoft.com/office/drawing/2014/main" id="{D65D241D-0AB7-47AF-D8F4-539BCC60F16A}"/>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FE26BDE9-6C24-8379-F88B-85E45856E1EB}"/>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68A934E9-33F1-C6A5-8392-9B861EEB3920}"/>
              </a:ext>
            </a:extLst>
          </p:cNvPr>
          <p:cNvSpPr txBox="1"/>
          <p:nvPr userDrawn="1"/>
        </p:nvSpPr>
        <p:spPr>
          <a:xfrm>
            <a:off x="5403755" y="-3264"/>
            <a:ext cx="1697005" cy="432000"/>
          </a:xfrm>
          <a:prstGeom prst="rect">
            <a:avLst/>
          </a:prstGeom>
          <a:no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Comparison to other trusts</a:t>
            </a:r>
          </a:p>
          <a:p>
            <a:pPr algn="ctr"/>
            <a:r>
              <a:rPr lang="en-GB" sz="900" b="1">
                <a:solidFill>
                  <a:schemeClr val="bg1"/>
                </a:solidFill>
                <a:latin typeface="Arial" panose="020B0604020202020204" pitchFamily="34" charset="0"/>
                <a:cs typeface="Arial" panose="020B0604020202020204" pitchFamily="34" charset="0"/>
              </a:rPr>
              <a:t>AMHS and OPMHS</a:t>
            </a:r>
          </a:p>
        </p:txBody>
      </p:sp>
      <p:sp>
        <p:nvSpPr>
          <p:cNvPr id="25" name="TextBox 24">
            <a:extLst>
              <a:ext uri="{FF2B5EF4-FFF2-40B4-BE49-F238E27FC236}">
                <a16:creationId xmlns:a16="http://schemas.microsoft.com/office/drawing/2014/main" id="{CB15EEAF-7DF6-34B4-5CDD-A30A8ACE5C8E}"/>
              </a:ext>
            </a:extLst>
          </p:cNvPr>
          <p:cNvSpPr txBox="1"/>
          <p:nvPr userDrawn="1"/>
        </p:nvSpPr>
        <p:spPr>
          <a:xfrm>
            <a:off x="3673316"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24" name="TextBox 23">
            <a:extLst>
              <a:ext uri="{FF2B5EF4-FFF2-40B4-BE49-F238E27FC236}">
                <a16:creationId xmlns:a16="http://schemas.microsoft.com/office/drawing/2014/main" id="{C138795C-2E5B-E82D-5A79-966EA8DE31B1}"/>
              </a:ext>
            </a:extLst>
          </p:cNvPr>
          <p:cNvSpPr txBox="1"/>
          <p:nvPr userDrawn="1"/>
        </p:nvSpPr>
        <p:spPr>
          <a:xfrm>
            <a:off x="1942878" y="-9964"/>
            <a:ext cx="1617565" cy="435094"/>
          </a:xfrm>
          <a:prstGeom prst="rect">
            <a:avLst/>
          </a:prstGeom>
          <a:solidFill>
            <a:srgbClr val="6D276A"/>
          </a:solid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A8C83ECE-9E3F-AC06-8824-DF205E6DC74F}"/>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grpSp>
        <p:nvGrpSpPr>
          <p:cNvPr id="27" name="Group 26">
            <a:extLst>
              <a:ext uri="{FF2B5EF4-FFF2-40B4-BE49-F238E27FC236}">
                <a16:creationId xmlns:a16="http://schemas.microsoft.com/office/drawing/2014/main" id="{C018640A-D174-6142-30C1-814C060075B0}"/>
              </a:ext>
            </a:extLst>
          </p:cNvPr>
          <p:cNvGrpSpPr/>
          <p:nvPr userDrawn="1"/>
        </p:nvGrpSpPr>
        <p:grpSpPr>
          <a:xfrm>
            <a:off x="8948894" y="60079"/>
            <a:ext cx="3107187" cy="298411"/>
            <a:chOff x="8902714" y="60079"/>
            <a:chExt cx="3107187" cy="298411"/>
          </a:xfrm>
        </p:grpSpPr>
        <p:pic>
          <p:nvPicPr>
            <p:cNvPr id="28" name="Picture 27">
              <a:extLst>
                <a:ext uri="{FF2B5EF4-FFF2-40B4-BE49-F238E27FC236}">
                  <a16:creationId xmlns:a16="http://schemas.microsoft.com/office/drawing/2014/main" id="{C0AF5921-6452-5257-6709-14E9C59011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9" name="Picture 3" descr="NHS 10mm - RGB Blue">
              <a:extLst>
                <a:ext uri="{FF2B5EF4-FFF2-40B4-BE49-F238E27FC236}">
                  <a16:creationId xmlns:a16="http://schemas.microsoft.com/office/drawing/2014/main" id="{81AEA7CD-0F53-43F6-B95E-D2718AAF2F1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4" name="Picture 33">
            <a:extLst>
              <a:ext uri="{FF2B5EF4-FFF2-40B4-BE49-F238E27FC236}">
                <a16:creationId xmlns:a16="http://schemas.microsoft.com/office/drawing/2014/main" id="{98F30AEA-773D-39CB-20D4-E29C85A3DB8D}"/>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149255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enchmarkin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EF273EE-31E6-B796-4D7B-90BF029EEC7C}"/>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itle 1">
            <a:extLst>
              <a:ext uri="{FF2B5EF4-FFF2-40B4-BE49-F238E27FC236}">
                <a16:creationId xmlns:a16="http://schemas.microsoft.com/office/drawing/2014/main" id="{334A475E-D4F4-4E78-8761-4779D313DF8A}"/>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a:t> </a:t>
            </a:r>
          </a:p>
        </p:txBody>
      </p:sp>
      <p:sp>
        <p:nvSpPr>
          <p:cNvPr id="3" name="Rectangle 2">
            <a:hlinkClick r:id="rId2" action="ppaction://hlinksldjump" tooltip="Benchmarking"/>
            <a:extLst>
              <a:ext uri="{FF2B5EF4-FFF2-40B4-BE49-F238E27FC236}">
                <a16:creationId xmlns:a16="http://schemas.microsoft.com/office/drawing/2014/main" id="{1E6607B2-C559-5053-3931-FD783934319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7" name="Rectangle 6">
            <a:hlinkClick r:id="rId2" action="ppaction://hlinksldjump" tooltip="Headline results"/>
            <a:extLst>
              <a:ext uri="{FF2B5EF4-FFF2-40B4-BE49-F238E27FC236}">
                <a16:creationId xmlns:a16="http://schemas.microsoft.com/office/drawing/2014/main" id="{2637EE96-5842-6C79-8F1E-856723F4A52A}"/>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9" name="Rectangle 8">
            <a:extLst>
              <a:ext uri="{FF2B5EF4-FFF2-40B4-BE49-F238E27FC236}">
                <a16:creationId xmlns:a16="http://schemas.microsoft.com/office/drawing/2014/main" id="{98623F76-1443-1BD1-28B5-BC8805EA1CA6}"/>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180EAE19-4958-A4F2-AE7C-DFF951EA9C1F}"/>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11" name="TextBox 10">
            <a:extLst>
              <a:ext uri="{FF2B5EF4-FFF2-40B4-BE49-F238E27FC236}">
                <a16:creationId xmlns:a16="http://schemas.microsoft.com/office/drawing/2014/main" id="{CA885029-8395-9006-1DD6-88414088664D}"/>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sp>
        <p:nvSpPr>
          <p:cNvPr id="19" name="TextBox 18">
            <a:extLst>
              <a:ext uri="{FF2B5EF4-FFF2-40B4-BE49-F238E27FC236}">
                <a16:creationId xmlns:a16="http://schemas.microsoft.com/office/drawing/2014/main" id="{D2D7ABB3-6C23-976A-33C0-0881BD9A8598}"/>
              </a:ext>
            </a:extLst>
          </p:cNvPr>
          <p:cNvSpPr txBox="1"/>
          <p:nvPr userDrawn="1"/>
        </p:nvSpPr>
        <p:spPr>
          <a:xfrm>
            <a:off x="1933647" y="-9964"/>
            <a:ext cx="1617565" cy="435094"/>
          </a:xfrm>
          <a:prstGeom prst="rect">
            <a:avLst/>
          </a:prstGeom>
          <a:solidFill>
            <a:srgbClr val="6D276A"/>
          </a:solid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42044D54-4491-7F0B-74A4-D19C44EA4263}"/>
              </a:ext>
            </a:extLst>
          </p:cNvPr>
          <p:cNvSpPr txBox="1"/>
          <p:nvPr userDrawn="1"/>
        </p:nvSpPr>
        <p:spPr>
          <a:xfrm>
            <a:off x="3664085"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22" name="TextBox 21">
            <a:extLst>
              <a:ext uri="{FF2B5EF4-FFF2-40B4-BE49-F238E27FC236}">
                <a16:creationId xmlns:a16="http://schemas.microsoft.com/office/drawing/2014/main" id="{F6AC5A1B-C37F-78B5-C10A-93C96D5597A8}"/>
              </a:ext>
            </a:extLst>
          </p:cNvPr>
          <p:cNvSpPr txBox="1"/>
          <p:nvPr userDrawn="1"/>
        </p:nvSpPr>
        <p:spPr>
          <a:xfrm>
            <a:off x="5394524" y="-3264"/>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OPMS</a:t>
            </a:r>
          </a:p>
        </p:txBody>
      </p:sp>
      <p:grpSp>
        <p:nvGrpSpPr>
          <p:cNvPr id="23" name="Group 22">
            <a:extLst>
              <a:ext uri="{FF2B5EF4-FFF2-40B4-BE49-F238E27FC236}">
                <a16:creationId xmlns:a16="http://schemas.microsoft.com/office/drawing/2014/main" id="{0A226907-343D-5CB8-8739-0F3EDA6C5F50}"/>
              </a:ext>
            </a:extLst>
          </p:cNvPr>
          <p:cNvGrpSpPr/>
          <p:nvPr userDrawn="1"/>
        </p:nvGrpSpPr>
        <p:grpSpPr>
          <a:xfrm>
            <a:off x="8948894" y="60079"/>
            <a:ext cx="3107187" cy="298411"/>
            <a:chOff x="8902714" y="60079"/>
            <a:chExt cx="3107187" cy="298411"/>
          </a:xfrm>
        </p:grpSpPr>
        <p:pic>
          <p:nvPicPr>
            <p:cNvPr id="24" name="Picture 23">
              <a:extLst>
                <a:ext uri="{FF2B5EF4-FFF2-40B4-BE49-F238E27FC236}">
                  <a16:creationId xmlns:a16="http://schemas.microsoft.com/office/drawing/2014/main" id="{7F8DCA65-D38B-4153-937A-E1550D134B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1643C5C4-4F1D-2F4F-1C72-B9EF55314C6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210CAB71-0D8F-18F8-EB86-106A1E05889A}"/>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691677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hange over time">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54BF083B-C206-484A-813F-BCDF20F73D79}"/>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E87D3193-D79D-4063-A590-6C8020F0105F}"/>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5" name="Rectangle 4">
            <a:hlinkClick r:id="rId2" action="ppaction://hlinksldjump" tooltip="Benchmarking"/>
            <a:extLst>
              <a:ext uri="{FF2B5EF4-FFF2-40B4-BE49-F238E27FC236}">
                <a16:creationId xmlns:a16="http://schemas.microsoft.com/office/drawing/2014/main" id="{22D0A7B0-CEC5-3A80-8B6B-3D2E75B2FE7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9" name="Rectangle 8">
            <a:hlinkClick r:id="rId2" action="ppaction://hlinksldjump" tooltip="Headline results"/>
            <a:extLst>
              <a:ext uri="{FF2B5EF4-FFF2-40B4-BE49-F238E27FC236}">
                <a16:creationId xmlns:a16="http://schemas.microsoft.com/office/drawing/2014/main" id="{65774592-03B2-0B28-1511-B640C2CC36DC}"/>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0" name="Rectangle 9">
            <a:extLst>
              <a:ext uri="{FF2B5EF4-FFF2-40B4-BE49-F238E27FC236}">
                <a16:creationId xmlns:a16="http://schemas.microsoft.com/office/drawing/2014/main" id="{EF5B63FA-097D-1226-6CDC-B19D7B8BD1EB}"/>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570B5E50-FC95-D8AE-4C9B-E380FA2B2497}"/>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2386A0C1-22B1-DFF9-B603-897F45E3AA26}"/>
              </a:ext>
            </a:extLst>
          </p:cNvPr>
          <p:cNvSpPr txBox="1"/>
          <p:nvPr userDrawn="1"/>
        </p:nvSpPr>
        <p:spPr>
          <a:xfrm>
            <a:off x="5353929" y="-7288"/>
            <a:ext cx="174683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Comparison to other trusts</a:t>
            </a:r>
          </a:p>
          <a:p>
            <a:pPr algn="ctr"/>
            <a:r>
              <a:rPr lang="en-US" sz="900" b="1">
                <a:solidFill>
                  <a:schemeClr val="bg1"/>
                </a:solidFill>
                <a:latin typeface="Arial" panose="020B0604020202020204" pitchFamily="34" charset="0"/>
                <a:cs typeface="Arial" panose="020B0604020202020204" pitchFamily="34" charset="0"/>
              </a:rPr>
              <a:t>AMHS and OPMHS</a:t>
            </a:r>
          </a:p>
        </p:txBody>
      </p:sp>
      <p:sp>
        <p:nvSpPr>
          <p:cNvPr id="17" name="TextBox 16">
            <a:extLst>
              <a:ext uri="{FF2B5EF4-FFF2-40B4-BE49-F238E27FC236}">
                <a16:creationId xmlns:a16="http://schemas.microsoft.com/office/drawing/2014/main" id="{1B657512-42B6-5242-8C17-AAF8212832F4}"/>
              </a:ext>
            </a:extLst>
          </p:cNvPr>
          <p:cNvSpPr txBox="1"/>
          <p:nvPr userDrawn="1"/>
        </p:nvSpPr>
        <p:spPr>
          <a:xfrm>
            <a:off x="3629245" y="-7288"/>
            <a:ext cx="1617565" cy="432000"/>
          </a:xfrm>
          <a:prstGeom prst="rect">
            <a:avLst/>
          </a:prstGeom>
          <a:solidFill>
            <a:srgbClr val="6D276A"/>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Change over time</a:t>
            </a:r>
          </a:p>
        </p:txBody>
      </p:sp>
      <p:sp>
        <p:nvSpPr>
          <p:cNvPr id="15" name="TextBox 14">
            <a:extLst>
              <a:ext uri="{FF2B5EF4-FFF2-40B4-BE49-F238E27FC236}">
                <a16:creationId xmlns:a16="http://schemas.microsoft.com/office/drawing/2014/main" id="{72CD4772-E9E6-1FA0-28B5-826DFB54E023}"/>
              </a:ext>
            </a:extLst>
          </p:cNvPr>
          <p:cNvSpPr txBox="1"/>
          <p:nvPr userDrawn="1"/>
        </p:nvSpPr>
        <p:spPr>
          <a:xfrm>
            <a:off x="1942882" y="-9964"/>
            <a:ext cx="1617565" cy="435094"/>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9D9E22D7-185D-32DB-747F-C2354098D8A0}"/>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grpSp>
        <p:nvGrpSpPr>
          <p:cNvPr id="19" name="Group 18">
            <a:extLst>
              <a:ext uri="{FF2B5EF4-FFF2-40B4-BE49-F238E27FC236}">
                <a16:creationId xmlns:a16="http://schemas.microsoft.com/office/drawing/2014/main" id="{BB4D0F4E-EA05-1E40-87E0-D04B8F1EEB63}"/>
              </a:ext>
            </a:extLst>
          </p:cNvPr>
          <p:cNvGrpSpPr/>
          <p:nvPr userDrawn="1"/>
        </p:nvGrpSpPr>
        <p:grpSpPr>
          <a:xfrm>
            <a:off x="9002521" y="60079"/>
            <a:ext cx="3053560" cy="298411"/>
            <a:chOff x="8902714" y="60079"/>
            <a:chExt cx="3107187" cy="298411"/>
          </a:xfrm>
        </p:grpSpPr>
        <p:pic>
          <p:nvPicPr>
            <p:cNvPr id="21" name="Picture 20">
              <a:extLst>
                <a:ext uri="{FF2B5EF4-FFF2-40B4-BE49-F238E27FC236}">
                  <a16:creationId xmlns:a16="http://schemas.microsoft.com/office/drawing/2014/main" id="{52CFE79A-6D0C-7C5B-169A-61211BCC07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2" name="Picture 3" descr="NHS 10mm - RGB Blue">
              <a:extLst>
                <a:ext uri="{FF2B5EF4-FFF2-40B4-BE49-F238E27FC236}">
                  <a16:creationId xmlns:a16="http://schemas.microsoft.com/office/drawing/2014/main" id="{D1A8990C-2BB6-034F-0C8F-DBE5928046CB}"/>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3" name="Picture 22">
            <a:extLst>
              <a:ext uri="{FF2B5EF4-FFF2-40B4-BE49-F238E27FC236}">
                <a16:creationId xmlns:a16="http://schemas.microsoft.com/office/drawing/2014/main" id="{C3F55F50-3266-9FC0-EEDE-E4FBB81EA31E}"/>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7049023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0" name="organisation_info">
            <a:extLst>
              <a:ext uri="{FF2B5EF4-FFF2-40B4-BE49-F238E27FC236}">
                <a16:creationId xmlns:a16="http://schemas.microsoft.com/office/drawing/2014/main" id="{3780D6B6-FA2C-484D-92E8-7BCBE8A731B8}"/>
              </a:ext>
            </a:extLst>
          </p:cNvPr>
          <p:cNvSpPr txBox="1">
            <a:spLocks/>
          </p:cNvSpPr>
          <p:nvPr userDrawn="1"/>
        </p:nvSpPr>
        <p:spPr>
          <a:xfrm>
            <a:off x="741600" y="6551318"/>
            <a:ext cx="3863237"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Community Mental Health Survey 2025 </a:t>
            </a:r>
            <a:r>
              <a:rPr lang="en-GB" sz="800">
                <a:solidFill>
                  <a:schemeClr val="tx1">
                    <a:lumMod val="75000"/>
                    <a:lumOff val="25000"/>
                  </a:schemeClr>
                </a:solidFill>
                <a:latin typeface="Arial" panose="020B0604020202020204" pitchFamily="34" charset="0"/>
                <a:cs typeface="Arial" panose="020B0604020202020204" pitchFamily="34" charset="0"/>
              </a:rPr>
              <a:t>| RT5 | Leicestershire Partnership NHS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88" r:id="rId2"/>
    <p:sldLayoutId id="2147483789" r:id="rId3"/>
    <p:sldLayoutId id="2147483790" r:id="rId4"/>
    <p:sldLayoutId id="2147483774" r:id="rId5"/>
    <p:sldLayoutId id="2147483649" r:id="rId6"/>
    <p:sldLayoutId id="2147483770" r:id="rId7"/>
    <p:sldLayoutId id="2147483771" r:id="rId8"/>
    <p:sldLayoutId id="2147483775" r:id="rId9"/>
    <p:sldLayoutId id="2147483773"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8D02E9-BC29-5545-2397-3DEB3BCDC3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5F00D9B-62DF-D60B-5907-F8B1BA37A7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6F1132C-52DB-CC44-9255-A7DC05BAB5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227B3F09-872E-288D-E6C1-92110B5E63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092E7E8A-E3C5-F7CA-C66A-19232C73E3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9E7D45E-66DA-45CF-BE70-DAA70AABF287}" type="slidenum">
              <a:rPr lang="en-GB" smtClean="0"/>
              <a:t>‹#›</a:t>
            </a:fld>
            <a:endParaRPr lang="en-GB"/>
          </a:p>
        </p:txBody>
      </p:sp>
    </p:spTree>
    <p:extLst>
      <p:ext uri="{BB962C8B-B14F-4D97-AF65-F5344CB8AC3E}">
        <p14:creationId xmlns:p14="http://schemas.microsoft.com/office/powerpoint/2010/main" val="1218003178"/>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nhssurveys.org/surveys/survey/05-community-mental-health/year/2025/"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1.xml.rels><?xml version="1.0" encoding="UTF-8" standalone="yes"?>
<Relationships xmlns="http://schemas.openxmlformats.org/package/2006/relationships"><Relationship Id="rId2" Type="http://schemas.openxmlformats.org/officeDocument/2006/relationships/chart" Target="../charts/chart111.xml"/><Relationship Id="rId1" Type="http://schemas.openxmlformats.org/officeDocument/2006/relationships/slideLayout" Target="../slideLayouts/slideLayout9.xml"/></Relationships>
</file>

<file path=ppt/slides/_rels/slide102.xml.rels><?xml version="1.0" encoding="UTF-8" standalone="yes"?>
<Relationships xmlns="http://schemas.openxmlformats.org/package/2006/relationships"><Relationship Id="rId2" Type="http://schemas.openxmlformats.org/officeDocument/2006/relationships/chart" Target="../charts/chart112.xml"/><Relationship Id="rId1" Type="http://schemas.openxmlformats.org/officeDocument/2006/relationships/slideLayout" Target="../slideLayouts/slideLayout9.xml"/></Relationships>
</file>

<file path=ppt/slides/_rels/slide103.xml.rels><?xml version="1.0" encoding="UTF-8" standalone="yes"?>
<Relationships xmlns="http://schemas.openxmlformats.org/package/2006/relationships"><Relationship Id="rId2" Type="http://schemas.openxmlformats.org/officeDocument/2006/relationships/chart" Target="../charts/chart113.xml"/><Relationship Id="rId1" Type="http://schemas.openxmlformats.org/officeDocument/2006/relationships/slideLayout" Target="../slideLayouts/slideLayout9.xml"/></Relationships>
</file>

<file path=ppt/slides/_rels/slide104.xml.rels><?xml version="1.0" encoding="UTF-8" standalone="yes"?>
<Relationships xmlns="http://schemas.openxmlformats.org/package/2006/relationships"><Relationship Id="rId3" Type="http://schemas.openxmlformats.org/officeDocument/2006/relationships/chart" Target="../charts/chart115.xml"/><Relationship Id="rId2" Type="http://schemas.openxmlformats.org/officeDocument/2006/relationships/chart" Target="../charts/chart114.xml"/><Relationship Id="rId1" Type="http://schemas.openxmlformats.org/officeDocument/2006/relationships/slideLayout" Target="../slideLayouts/slideLayout9.xml"/></Relationships>
</file>

<file path=ppt/slides/_rels/slide105.xml.rels><?xml version="1.0" encoding="UTF-8" standalone="yes"?>
<Relationships xmlns="http://schemas.openxmlformats.org/package/2006/relationships"><Relationship Id="rId2" Type="http://schemas.openxmlformats.org/officeDocument/2006/relationships/chart" Target="../charts/chart116.xml"/><Relationship Id="rId1" Type="http://schemas.openxmlformats.org/officeDocument/2006/relationships/slideLayout" Target="../slideLayouts/slideLayout9.xml"/></Relationships>
</file>

<file path=ppt/slides/_rels/slide106.xml.rels><?xml version="1.0" encoding="UTF-8" standalone="yes"?>
<Relationships xmlns="http://schemas.openxmlformats.org/package/2006/relationships"><Relationship Id="rId2" Type="http://schemas.openxmlformats.org/officeDocument/2006/relationships/chart" Target="../charts/chart117.xml"/><Relationship Id="rId1" Type="http://schemas.openxmlformats.org/officeDocument/2006/relationships/slideLayout" Target="../slideLayouts/slideLayout9.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6.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hyperlink" Target="https://nhssurveys.org/surveys/survey/05-community-mental-health/" TargetMode="External"/><Relationship Id="rId1" Type="http://schemas.openxmlformats.org/officeDocument/2006/relationships/slideLayout" Target="../slideLayouts/slideLayout8.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8.xml"/><Relationship Id="rId5" Type="http://schemas.openxmlformats.org/officeDocument/2006/relationships/chart" Target="../charts/chart7.xml"/><Relationship Id="rId4" Type="http://schemas.openxmlformats.org/officeDocument/2006/relationships/chart" Target="../charts/chart6.xml"/></Relationships>
</file>

<file path=ppt/slides/_rels/slide19.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8" Type="http://schemas.openxmlformats.org/officeDocument/2006/relationships/slide" Target="slide73.xml"/><Relationship Id="rId13" Type="http://schemas.openxmlformats.org/officeDocument/2006/relationships/slide" Target="slide11.xml"/><Relationship Id="rId18" Type="http://schemas.openxmlformats.org/officeDocument/2006/relationships/slide" Target="slide3.xml"/><Relationship Id="rId3" Type="http://schemas.openxmlformats.org/officeDocument/2006/relationships/slide" Target="slide115.xml"/><Relationship Id="rId7" Type="http://schemas.openxmlformats.org/officeDocument/2006/relationships/slide" Target="slide74.xml"/><Relationship Id="rId12" Type="http://schemas.openxmlformats.org/officeDocument/2006/relationships/slide" Target="slide13.xml"/><Relationship Id="rId17" Type="http://schemas.openxmlformats.org/officeDocument/2006/relationships/slide" Target="slide4.xml"/><Relationship Id="rId2" Type="http://schemas.openxmlformats.org/officeDocument/2006/relationships/notesSlide" Target="../notesSlides/notesSlide2.xml"/><Relationship Id="rId16" Type="http://schemas.openxmlformats.org/officeDocument/2006/relationships/slide" Target="slide6.xml"/><Relationship Id="rId1" Type="http://schemas.openxmlformats.org/officeDocument/2006/relationships/slideLayout" Target="../slideLayouts/slideLayout5.xml"/><Relationship Id="rId6" Type="http://schemas.openxmlformats.org/officeDocument/2006/relationships/slide" Target="slide91.xml"/><Relationship Id="rId11" Type="http://schemas.openxmlformats.org/officeDocument/2006/relationships/slide" Target="slide14.xml"/><Relationship Id="rId5" Type="http://schemas.openxmlformats.org/officeDocument/2006/relationships/slide" Target="slide107.xml"/><Relationship Id="rId15" Type="http://schemas.openxmlformats.org/officeDocument/2006/relationships/slide" Target="slide7.xml"/><Relationship Id="rId10" Type="http://schemas.openxmlformats.org/officeDocument/2006/relationships/slide" Target="slide43.xml"/><Relationship Id="rId19" Type="http://schemas.openxmlformats.org/officeDocument/2006/relationships/slide" Target="slide10.xml"/><Relationship Id="rId4" Type="http://schemas.openxmlformats.org/officeDocument/2006/relationships/slide" Target="slide108.xml"/><Relationship Id="rId9" Type="http://schemas.openxmlformats.org/officeDocument/2006/relationships/slide" Target="slide72.xml"/><Relationship Id="rId14" Type="http://schemas.openxmlformats.org/officeDocument/2006/relationships/slide" Target="slide9.xml"/></Relationships>
</file>

<file path=ppt/slides/_rels/slide20.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chart" Target="../charts/chart11.xml"/><Relationship Id="rId1" Type="http://schemas.openxmlformats.org/officeDocument/2006/relationships/slideLayout" Target="../slideLayouts/slideLayout8.xml"/><Relationship Id="rId5" Type="http://schemas.openxmlformats.org/officeDocument/2006/relationships/chart" Target="../charts/chart14.xml"/><Relationship Id="rId4" Type="http://schemas.openxmlformats.org/officeDocument/2006/relationships/chart" Target="../charts/chart13.xml"/></Relationships>
</file>

<file path=ppt/slides/_rels/slide22.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chart" Target="../charts/chart17.xml"/><Relationship Id="rId1" Type="http://schemas.openxmlformats.org/officeDocument/2006/relationships/slideLayout" Target="../slideLayouts/slideLayout8.xml"/><Relationship Id="rId5" Type="http://schemas.openxmlformats.org/officeDocument/2006/relationships/chart" Target="../charts/chart20.xml"/><Relationship Id="rId4" Type="http://schemas.openxmlformats.org/officeDocument/2006/relationships/chart" Target="../charts/chart19.xml"/></Relationships>
</file>

<file path=ppt/slides/_rels/slide25.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chart" Target="../charts/chart22.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chart" Target="../charts/chart23.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chart" Target="../charts/chart27.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chart" Target="../charts/chart28.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chart" Target="../charts/chart30.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chart" Target="../charts/chart31.xml"/><Relationship Id="rId1" Type="http://schemas.openxmlformats.org/officeDocument/2006/relationships/slideLayout" Target="../slideLayouts/slideLayout8.xml"/><Relationship Id="rId5" Type="http://schemas.openxmlformats.org/officeDocument/2006/relationships/chart" Target="../charts/chart34.xml"/><Relationship Id="rId4" Type="http://schemas.openxmlformats.org/officeDocument/2006/relationships/chart" Target="../charts/chart33.xml"/></Relationships>
</file>

<file path=ppt/slides/_rels/slide34.xml.rels><?xml version="1.0" encoding="UTF-8" standalone="yes"?>
<Relationships xmlns="http://schemas.openxmlformats.org/package/2006/relationships"><Relationship Id="rId2" Type="http://schemas.openxmlformats.org/officeDocument/2006/relationships/chart" Target="../charts/chart35.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chart" Target="../charts/chart36.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chart" Target="../charts/chart38.xml"/><Relationship Id="rId2" Type="http://schemas.openxmlformats.org/officeDocument/2006/relationships/chart" Target="../charts/chart37.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chart" Target="../charts/chart39.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chart" Target="../charts/chart41.xml"/><Relationship Id="rId2" Type="http://schemas.openxmlformats.org/officeDocument/2006/relationships/chart" Target="../charts/chart40.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chart" Target="../charts/chart4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wp-content/surveys/05-community-mental-health/03-instructions-guidance/2025/Sampling%20Instructions.docx"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chart" Target="../charts/chart43.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chart" Target="../charts/chart44.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chart" Target="../charts/chart45.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chart" Target="../charts/chart47.xml"/><Relationship Id="rId2" Type="http://schemas.openxmlformats.org/officeDocument/2006/relationships/chart" Target="../charts/chart46.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chart" Target="../charts/chart48.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chart" Target="../charts/chart49.xml"/><Relationship Id="rId1" Type="http://schemas.openxmlformats.org/officeDocument/2006/relationships/slideLayout" Target="../slideLayouts/slideLayout8.xml"/><Relationship Id="rId5" Type="http://schemas.openxmlformats.org/officeDocument/2006/relationships/chart" Target="../charts/chart52.xml"/><Relationship Id="rId4" Type="http://schemas.openxmlformats.org/officeDocument/2006/relationships/chart" Target="../charts/chart51.xml"/></Relationships>
</file>

<file path=ppt/slides/_rels/slide48.xml.rels><?xml version="1.0" encoding="UTF-8" standalone="yes"?>
<Relationships xmlns="http://schemas.openxmlformats.org/package/2006/relationships"><Relationship Id="rId3" Type="http://schemas.openxmlformats.org/officeDocument/2006/relationships/chart" Target="../charts/chart54.xml"/><Relationship Id="rId2" Type="http://schemas.openxmlformats.org/officeDocument/2006/relationships/chart" Target="../charts/chart53.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hyperlink" Target="https://nhssurveys.org/surveys/survey/05-community-mental-health/" TargetMode="External"/><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50.xml.rels><?xml version="1.0" encoding="UTF-8" standalone="yes"?>
<Relationships xmlns="http://schemas.openxmlformats.org/package/2006/relationships"><Relationship Id="rId3" Type="http://schemas.openxmlformats.org/officeDocument/2006/relationships/chart" Target="../charts/chart56.xml"/><Relationship Id="rId2" Type="http://schemas.openxmlformats.org/officeDocument/2006/relationships/chart" Target="../charts/chart55.xml"/><Relationship Id="rId1" Type="http://schemas.openxmlformats.org/officeDocument/2006/relationships/slideLayout" Target="../slideLayouts/slideLayout8.xml"/><Relationship Id="rId5" Type="http://schemas.openxmlformats.org/officeDocument/2006/relationships/chart" Target="../charts/chart58.xml"/><Relationship Id="rId4" Type="http://schemas.openxmlformats.org/officeDocument/2006/relationships/chart" Target="../charts/chart57.xml"/></Relationships>
</file>

<file path=ppt/slides/_rels/slide51.xml.rels><?xml version="1.0" encoding="UTF-8" standalone="yes"?>
<Relationships xmlns="http://schemas.openxmlformats.org/package/2006/relationships"><Relationship Id="rId2" Type="http://schemas.openxmlformats.org/officeDocument/2006/relationships/chart" Target="../charts/chart59.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chart" Target="../charts/chart61.xml"/><Relationship Id="rId2" Type="http://schemas.openxmlformats.org/officeDocument/2006/relationships/chart" Target="../charts/chart60.xml"/><Relationship Id="rId1" Type="http://schemas.openxmlformats.org/officeDocument/2006/relationships/slideLayout" Target="../slideLayouts/slideLayout8.xml"/><Relationship Id="rId5" Type="http://schemas.openxmlformats.org/officeDocument/2006/relationships/chart" Target="../charts/chart63.xml"/><Relationship Id="rId4" Type="http://schemas.openxmlformats.org/officeDocument/2006/relationships/chart" Target="../charts/chart62.xml"/></Relationships>
</file>

<file path=ppt/slides/_rels/slide54.xml.rels><?xml version="1.0" encoding="UTF-8" standalone="yes"?>
<Relationships xmlns="http://schemas.openxmlformats.org/package/2006/relationships"><Relationship Id="rId2" Type="http://schemas.openxmlformats.org/officeDocument/2006/relationships/chart" Target="../charts/chart64.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chart" Target="../charts/chart65.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chart" Target="../charts/chart67.xml"/><Relationship Id="rId2" Type="http://schemas.openxmlformats.org/officeDocument/2006/relationships/chart" Target="../charts/chart66.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slide" Target="slide10.xml"/><Relationship Id="rId4" Type="http://schemas.openxmlformats.org/officeDocument/2006/relationships/hyperlink" Target="https://nhssurveys.org/surveys/survey/05-community-mental-health/year/2025/" TargetMode="External"/></Relationships>
</file>

<file path=ppt/slides/_rels/slide60.xml.rels><?xml version="1.0" encoding="UTF-8" standalone="yes"?>
<Relationships xmlns="http://schemas.openxmlformats.org/package/2006/relationships"><Relationship Id="rId3" Type="http://schemas.openxmlformats.org/officeDocument/2006/relationships/chart" Target="../charts/chart69.xml"/><Relationship Id="rId2" Type="http://schemas.openxmlformats.org/officeDocument/2006/relationships/chart" Target="../charts/chart68.xml"/><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chart" Target="../charts/chart70.xml"/><Relationship Id="rId1" Type="http://schemas.openxmlformats.org/officeDocument/2006/relationships/slideLayout" Target="../slideLayouts/slideLayout8.xml"/><Relationship Id="rId5" Type="http://schemas.openxmlformats.org/officeDocument/2006/relationships/chart" Target="../charts/chart73.xml"/><Relationship Id="rId4" Type="http://schemas.openxmlformats.org/officeDocument/2006/relationships/chart" Target="../charts/chart72.xml"/></Relationships>
</file>

<file path=ppt/slides/_rels/slide63.xml.rels><?xml version="1.0" encoding="UTF-8" standalone="yes"?>
<Relationships xmlns="http://schemas.openxmlformats.org/package/2006/relationships"><Relationship Id="rId2" Type="http://schemas.openxmlformats.org/officeDocument/2006/relationships/chart" Target="../charts/chart74.xml"/><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3" Type="http://schemas.openxmlformats.org/officeDocument/2006/relationships/chart" Target="../charts/chart76.xml"/><Relationship Id="rId2" Type="http://schemas.openxmlformats.org/officeDocument/2006/relationships/chart" Target="../charts/chart75.xml"/><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2" Type="http://schemas.openxmlformats.org/officeDocument/2006/relationships/chart" Target="../charts/chart77.xml"/><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3" Type="http://schemas.openxmlformats.org/officeDocument/2006/relationships/chart" Target="../charts/chart79.xml"/><Relationship Id="rId2" Type="http://schemas.openxmlformats.org/officeDocument/2006/relationships/chart" Target="../charts/chart78.xml"/><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2" Type="http://schemas.openxmlformats.org/officeDocument/2006/relationships/chart" Target="../charts/chart80.xml"/><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2" Type="http://schemas.openxmlformats.org/officeDocument/2006/relationships/chart" Target="../charts/chart81.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2" Type="http://schemas.openxmlformats.org/officeDocument/2006/relationships/chart" Target="../charts/chart82.xml"/><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chart" Target="../charts/chart83.xml"/><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chart" Target="../charts/chart84.xml"/></Relationships>
</file>

<file path=ppt/slides/_rels/slide76.xml.rels><?xml version="1.0" encoding="UTF-8" standalone="yes"?>
<Relationships xmlns="http://schemas.openxmlformats.org/package/2006/relationships"><Relationship Id="rId3" Type="http://schemas.openxmlformats.org/officeDocument/2006/relationships/chart" Target="../charts/chart85.xml"/><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chart" Target="../charts/chart86.xml"/></Relationships>
</file>

<file path=ppt/slides/_rels/slide77.xml.rels><?xml version="1.0" encoding="UTF-8" standalone="yes"?>
<Relationships xmlns="http://schemas.openxmlformats.org/package/2006/relationships"><Relationship Id="rId3" Type="http://schemas.openxmlformats.org/officeDocument/2006/relationships/chart" Target="../charts/chart87.xml"/><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chart" Target="../charts/chart88.xml"/></Relationships>
</file>

<file path=ppt/slides/_rels/slide78.xml.rels><?xml version="1.0" encoding="UTF-8" standalone="yes"?>
<Relationships xmlns="http://schemas.openxmlformats.org/package/2006/relationships"><Relationship Id="rId3" Type="http://schemas.openxmlformats.org/officeDocument/2006/relationships/chart" Target="../charts/chart89.xml"/><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3" Type="http://schemas.openxmlformats.org/officeDocument/2006/relationships/chart" Target="../charts/chart90.xml"/><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chart" Target="../charts/chart91.xml"/></Relationships>
</file>

<file path=ppt/slides/_rels/slide8.xml.rels><?xml version="1.0" encoding="UTF-8" standalone="yes"?>
<Relationships xmlns="http://schemas.openxmlformats.org/package/2006/relationships"><Relationship Id="rId8" Type="http://schemas.openxmlformats.org/officeDocument/2006/relationships/hyperlink" Target="https://www.cqc.org.uk/what-we-do/how-we-use-information/using-data-monitor-services" TargetMode="External"/><Relationship Id="rId3" Type="http://schemas.openxmlformats.org/officeDocument/2006/relationships/slide" Target="slide14.xml"/><Relationship Id="rId7" Type="http://schemas.openxmlformats.org/officeDocument/2006/relationships/hyperlink" Target="http://www.cqc.org.uk/content/surveys" TargetMode="Externa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hyperlink" Target="https://nhssurveys.org/surveys/survey/05-community-mental-health/year/2025/" TargetMode="External"/><Relationship Id="rId5" Type="http://schemas.openxmlformats.org/officeDocument/2006/relationships/hyperlink" Target="http://www.cqc.org.uk/cmhsurvey" TargetMode="External"/><Relationship Id="rId4" Type="http://schemas.openxmlformats.org/officeDocument/2006/relationships/slide" Target="slide11.xml"/></Relationships>
</file>

<file path=ppt/slides/_rels/slide80.xml.rels><?xml version="1.0" encoding="UTF-8" standalone="yes"?>
<Relationships xmlns="http://schemas.openxmlformats.org/package/2006/relationships"><Relationship Id="rId3" Type="http://schemas.openxmlformats.org/officeDocument/2006/relationships/chart" Target="../charts/chart92.xml"/><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3" Type="http://schemas.openxmlformats.org/officeDocument/2006/relationships/chart" Target="../charts/chart93.xml"/><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4.xml.rels><?xml version="1.0" encoding="UTF-8" standalone="yes"?>
<Relationships xmlns="http://schemas.openxmlformats.org/package/2006/relationships"><Relationship Id="rId3" Type="http://schemas.openxmlformats.org/officeDocument/2006/relationships/chart" Target="../charts/chart94.xml"/><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85.xml.rels><?xml version="1.0" encoding="UTF-8" standalone="yes"?>
<Relationships xmlns="http://schemas.openxmlformats.org/package/2006/relationships"><Relationship Id="rId3" Type="http://schemas.openxmlformats.org/officeDocument/2006/relationships/chart" Target="../charts/chart95.xml"/><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openxmlformats.org/officeDocument/2006/relationships/chart" Target="../charts/chart96.xml"/></Relationships>
</file>

<file path=ppt/slides/_rels/slide86.xml.rels><?xml version="1.0" encoding="UTF-8" standalone="yes"?>
<Relationships xmlns="http://schemas.openxmlformats.org/package/2006/relationships"><Relationship Id="rId3" Type="http://schemas.openxmlformats.org/officeDocument/2006/relationships/chart" Target="../charts/chart97.xml"/><Relationship Id="rId2" Type="http://schemas.openxmlformats.org/officeDocument/2006/relationships/notesSlide" Target="../notesSlides/notesSlide23.xml"/><Relationship Id="rId1" Type="http://schemas.openxmlformats.org/officeDocument/2006/relationships/slideLayout" Target="../slideLayouts/slideLayout9.xml"/><Relationship Id="rId4" Type="http://schemas.openxmlformats.org/officeDocument/2006/relationships/chart" Target="../charts/chart98.xml"/></Relationships>
</file>

<file path=ppt/slides/_rels/slide87.xml.rels><?xml version="1.0" encoding="UTF-8" standalone="yes"?>
<Relationships xmlns="http://schemas.openxmlformats.org/package/2006/relationships"><Relationship Id="rId3" Type="http://schemas.openxmlformats.org/officeDocument/2006/relationships/chart" Target="../charts/chart99.xml"/><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3" Type="http://schemas.openxmlformats.org/officeDocument/2006/relationships/chart" Target="../charts/chart100.xml"/><Relationship Id="rId2" Type="http://schemas.openxmlformats.org/officeDocument/2006/relationships/notesSlide" Target="../notesSlides/notesSlide25.xml"/><Relationship Id="rId1" Type="http://schemas.openxmlformats.org/officeDocument/2006/relationships/slideLayout" Target="../slideLayouts/slideLayout9.xml"/><Relationship Id="rId4" Type="http://schemas.openxmlformats.org/officeDocument/2006/relationships/chart" Target="../charts/chart101.xml"/></Relationships>
</file>

<file path=ppt/slides/_rels/slide89.xml.rels><?xml version="1.0" encoding="UTF-8" standalone="yes"?>
<Relationships xmlns="http://schemas.openxmlformats.org/package/2006/relationships"><Relationship Id="rId3" Type="http://schemas.openxmlformats.org/officeDocument/2006/relationships/chart" Target="../charts/chart102.xml"/><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chart" Target="../charts/chart103.xml"/><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3.xml.rels><?xml version="1.0" encoding="UTF-8" standalone="yes"?>
<Relationships xmlns="http://schemas.openxmlformats.org/package/2006/relationships"><Relationship Id="rId3" Type="http://schemas.openxmlformats.org/officeDocument/2006/relationships/chart" Target="../charts/chart105.xml"/><Relationship Id="rId2" Type="http://schemas.openxmlformats.org/officeDocument/2006/relationships/chart" Target="../charts/chart104.xml"/><Relationship Id="rId1" Type="http://schemas.openxmlformats.org/officeDocument/2006/relationships/slideLayout" Target="../slideLayouts/slideLayout9.xml"/></Relationships>
</file>

<file path=ppt/slides/_rels/slide94.xml.rels><?xml version="1.0" encoding="UTF-8" standalone="yes"?>
<Relationships xmlns="http://schemas.openxmlformats.org/package/2006/relationships"><Relationship Id="rId3" Type="http://schemas.openxmlformats.org/officeDocument/2006/relationships/chart" Target="../charts/chart107.xml"/><Relationship Id="rId2" Type="http://schemas.openxmlformats.org/officeDocument/2006/relationships/chart" Target="../charts/chart106.xml"/><Relationship Id="rId1" Type="http://schemas.openxmlformats.org/officeDocument/2006/relationships/slideLayout" Target="../slideLayouts/slideLayout9.xml"/></Relationships>
</file>

<file path=ppt/slides/_rels/slide95.xml.rels><?xml version="1.0" encoding="UTF-8" standalone="yes"?>
<Relationships xmlns="http://schemas.openxmlformats.org/package/2006/relationships"><Relationship Id="rId2" Type="http://schemas.openxmlformats.org/officeDocument/2006/relationships/chart" Target="../charts/chart108.xml"/><Relationship Id="rId1" Type="http://schemas.openxmlformats.org/officeDocument/2006/relationships/slideLayout" Target="../slideLayouts/slideLayout9.xml"/></Relationships>
</file>

<file path=ppt/slides/_rels/slide96.xml.rels><?xml version="1.0" encoding="UTF-8" standalone="yes"?>
<Relationships xmlns="http://schemas.openxmlformats.org/package/2006/relationships"><Relationship Id="rId2" Type="http://schemas.openxmlformats.org/officeDocument/2006/relationships/chart" Target="../charts/chart109.xml"/><Relationship Id="rId1" Type="http://schemas.openxmlformats.org/officeDocument/2006/relationships/slideLayout" Target="../slideLayouts/slideLayout9.xml"/></Relationships>
</file>

<file path=ppt/slides/_rels/slide97.xml.rels><?xml version="1.0" encoding="UTF-8" standalone="yes"?>
<Relationships xmlns="http://schemas.openxmlformats.org/package/2006/relationships"><Relationship Id="rId2" Type="http://schemas.openxmlformats.org/officeDocument/2006/relationships/chart" Target="../charts/chart110.xml"/><Relationship Id="rId1" Type="http://schemas.openxmlformats.org/officeDocument/2006/relationships/slideLayout" Target="../slideLayouts/slideLayout9.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a:solidFill>
                  <a:schemeClr val="bg1"/>
                </a:solidFill>
                <a:latin typeface="Arial" panose="020B0604020202020204" pitchFamily="34" charset="0"/>
                <a:cs typeface="Arial" panose="020B0604020202020204" pitchFamily="34" charset="0"/>
              </a:rPr>
              <a:t>  </a:t>
            </a:r>
          </a:p>
        </p:txBody>
      </p:sp>
      <p:sp>
        <p:nvSpPr>
          <p:cNvPr id="4" name="title">
            <a:extLst>
              <a:ext uri="{FF2B5EF4-FFF2-40B4-BE49-F238E27FC236}">
                <a16:creationId xmlns:a16="http://schemas.microsoft.com/office/drawing/2014/main" id="{B26441FC-4139-8166-9EC0-822DD8CCACF4}"/>
              </a:ext>
              <a:ext uri="{C183D7F6-B498-43B3-948B-1728B52AA6E4}">
                <adec:decorative xmlns:adec="http://schemas.microsoft.com/office/drawing/2017/decorative" val="0"/>
              </a:ext>
            </a:extLst>
          </p:cNvPr>
          <p:cNvSpPr>
            <a:spLocks noGrp="1"/>
          </p:cNvSpPr>
          <p:nvPr>
            <p:ph type="title"/>
          </p:nvPr>
        </p:nvSpPr>
        <p:spPr>
          <a:xfrm>
            <a:off x="628769" y="4209133"/>
            <a:ext cx="6529843" cy="886397"/>
          </a:xfrm>
        </p:spPr>
        <p:txBody>
          <a:bodyPr/>
          <a:lstStyle/>
          <a:p>
            <a:r>
              <a:rPr lang="en-GB" sz="3200">
                <a:latin typeface="Arial" panose="020B0604020202020204" pitchFamily="34" charset="0"/>
                <a:cs typeface="Arial" panose="020B0604020202020204" pitchFamily="34" charset="0"/>
              </a:rPr>
              <a:t>Leicestershire Partnership NHS Trust</a:t>
            </a:r>
          </a:p>
        </p:txBody>
      </p:sp>
      <p:sp>
        <p:nvSpPr>
          <p:cNvPr id="6" name="Title 4" descr="&#10;">
            <a:extLst>
              <a:ext uri="{FF2B5EF4-FFF2-40B4-BE49-F238E27FC236}">
                <a16:creationId xmlns:a16="http://schemas.microsoft.com/office/drawing/2014/main" id="{240CE9F3-DCAD-33D8-BAF3-BC55056EBF50}"/>
              </a:ext>
            </a:extLst>
          </p:cNvPr>
          <p:cNvSpPr txBox="1">
            <a:spLocks/>
          </p:cNvSpPr>
          <p:nvPr/>
        </p:nvSpPr>
        <p:spPr>
          <a:xfrm>
            <a:off x="581331" y="2383252"/>
            <a:ext cx="10971214" cy="166199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US" sz="4000" dirty="0"/>
              <a:t>Community Mental Health Survey</a:t>
            </a:r>
            <a:br>
              <a:rPr lang="en-GB" sz="4000" dirty="0"/>
            </a:br>
            <a:r>
              <a:rPr lang="en-GB" sz="4000" dirty="0"/>
              <a:t>Assessment Service Groups (ASG)</a:t>
            </a:r>
          </a:p>
          <a:p>
            <a:r>
              <a:rPr lang="en-GB" sz="4000" dirty="0"/>
              <a:t>Benchmark Report 2025</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7" name="Rectangle 6">
            <a:extLst>
              <a:ext uri="{FF2B5EF4-FFF2-40B4-BE49-F238E27FC236}">
                <a16:creationId xmlns:a16="http://schemas.microsoft.com/office/drawing/2014/main" id="{80DFDC09-B9BF-4EA2-8B8A-CE19D491B28C}"/>
              </a:ext>
            </a:extLst>
          </p:cNvPr>
          <p:cNvSpPr/>
          <p:nvPr/>
        </p:nvSpPr>
        <p:spPr>
          <a:xfrm>
            <a:off x="432214" y="1268520"/>
            <a:ext cx="11327572" cy="5139869"/>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Each evaluative question is scored on a scale from 0 to 10. The scores represent the extent to which the service user’s experience could be improved. A score of 0 is assigned to all responses that reflect considerable scope for improvement, whereas a score of 10 refers to the most positive service user experience possible. Where a number of options lay between the negative and positive responses, they are placed at equal intervals along the scale. Where options were provided that did not have any bearing on the trust’s performance in terms of service user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latin typeface="Arial" panose="020B0604020202020204" pitchFamily="34" charset="0"/>
                <a:cs typeface="Arial" panose="020B0604020202020204" pitchFamily="34" charset="0"/>
              </a:rPr>
              <a:t>Example of how questions are scored</a:t>
            </a:r>
          </a:p>
          <a:p>
            <a:pPr>
              <a:spcBef>
                <a:spcPts val="600"/>
              </a:spcBef>
              <a:spcAft>
                <a:spcPts val="600"/>
              </a:spcAft>
            </a:pPr>
            <a:r>
              <a:rPr lang="en-GB" sz="1200" dirty="0">
                <a:latin typeface="Arial" panose="020B0604020202020204" pitchFamily="34" charset="0"/>
                <a:cs typeface="Arial" panose="020B0604020202020204" pitchFamily="34" charset="0"/>
              </a:rPr>
              <a:t>The following provides an example for the scoring system applied for each respondent. For question 18 “Has your NHS mental health team supported you to make decisions about your care and treatment? Support includes sharing information on risks and benefits of your care and treatment.”: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definitely” would be given a score of 10, as this refers to the most positive service user experience possible.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to some extent”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“No”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“Don’t know / can’t remember” would not be scored, as they do not have a clear bearing on the trust’s performance in terms of service user’s experience.</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2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200" dirty="0">
                <a:latin typeface="Arial" panose="020B0604020202020204" pitchFamily="34" charset="0"/>
                <a:cs typeface="Arial" panose="020B0604020202020204" pitchFamily="34" charset="0"/>
                <a:hlinkClick r:id="rId3"/>
              </a:rPr>
              <a:t>survey technical document</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section score</a:t>
            </a:r>
          </a:p>
          <a:p>
            <a:r>
              <a:rPr lang="en-GB" sz="12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5" name="Title 3">
            <a:extLst>
              <a:ext uri="{FF2B5EF4-FFF2-40B4-BE49-F238E27FC236}">
                <a16:creationId xmlns:a16="http://schemas.microsoft.com/office/drawing/2014/main" id="{A94B5A9A-1A51-F2E9-5CBD-CB2DEC2D3EA3}"/>
              </a:ext>
            </a:extLst>
          </p:cNvPr>
          <p:cNvSpPr>
            <a:spLocks noGrp="1"/>
          </p:cNvSpPr>
          <p:nvPr>
            <p:ph type="title"/>
          </p:nvPr>
        </p:nvSpPr>
        <p:spPr>
          <a:xfrm>
            <a:off x="419970" y="613664"/>
            <a:ext cx="11417697" cy="654856"/>
          </a:xfrm>
        </p:spPr>
        <p:txBody>
          <a:bodyPr>
            <a:normAutofit/>
          </a:bodyPr>
          <a:lstStyle/>
          <a:p>
            <a:r>
              <a:rPr lang="en-GB" dirty="0"/>
              <a:t>How questions are scored</a:t>
            </a:r>
          </a:p>
        </p:txBody>
      </p:sp>
    </p:spTree>
    <p:extLst>
      <p:ext uri="{BB962C8B-B14F-4D97-AF65-F5344CB8AC3E}">
        <p14:creationId xmlns:p14="http://schemas.microsoft.com/office/powerpoint/2010/main" val="316553280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4B361D-CC26-8BF6-7673-98DD6D392708}"/>
            </a:ext>
          </a:extLst>
        </p:cNvPr>
        <p:cNvGrpSpPr/>
        <p:nvPr/>
      </p:nvGrpSpPr>
      <p:grpSpPr>
        <a:xfrm>
          <a:off x="0" y="0"/>
          <a:ext cx="0" cy="0"/>
          <a:chOff x="0" y="0"/>
          <a:chExt cx="0" cy="0"/>
        </a:xfrm>
      </p:grpSpPr>
      <p:sp>
        <p:nvSpPr>
          <p:cNvPr id="11" name="Title 3">
            <a:extLst>
              <a:ext uri="{FF2B5EF4-FFF2-40B4-BE49-F238E27FC236}">
                <a16:creationId xmlns:a16="http://schemas.microsoft.com/office/drawing/2014/main" id="{198D6D97-7894-78B7-1511-9FEC00731042}"/>
              </a:ext>
            </a:extLst>
          </p:cNvPr>
          <p:cNvSpPr>
            <a:spLocks noGrp="1"/>
          </p:cNvSpPr>
          <p:nvPr>
            <p:ph type="title"/>
          </p:nvPr>
        </p:nvSpPr>
        <p:spPr>
          <a:xfrm>
            <a:off x="419970" y="509078"/>
            <a:ext cx="11417697" cy="654856"/>
          </a:xfrm>
        </p:spPr>
        <p:txBody>
          <a:bodyPr>
            <a:normAutofit/>
          </a:bodyPr>
          <a:lstStyle/>
          <a:p>
            <a:r>
              <a:rPr lang="en-US"/>
              <a:t>Section 6. Crisis care support</a:t>
            </a:r>
            <a:endParaRPr lang="en-GB"/>
          </a:p>
        </p:txBody>
      </p:sp>
      <p:sp>
        <p:nvSpPr>
          <p:cNvPr id="2" name="Slide Number Placeholder 1">
            <a:extLst>
              <a:ext uri="{FF2B5EF4-FFF2-40B4-BE49-F238E27FC236}">
                <a16:creationId xmlns:a16="http://schemas.microsoft.com/office/drawing/2014/main" id="{2D275BCD-19F6-B123-EE68-71AB9319415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organisation_info">
            <a:extLst>
              <a:ext uri="{FF2B5EF4-FFF2-40B4-BE49-F238E27FC236}">
                <a16:creationId xmlns:a16="http://schemas.microsoft.com/office/drawing/2014/main" id="{F50A59A4-2685-2ECE-696D-7A814F5E3ABC}"/>
              </a:ext>
            </a:extLst>
          </p:cNvPr>
          <p:cNvSpPr txBox="1">
            <a:spLocks/>
          </p:cNvSpPr>
          <p:nvPr/>
        </p:nvSpPr>
        <p:spPr>
          <a:xfrm>
            <a:off x="515938" y="1314097"/>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that no data is available for this section due to question amendments, which means historical comparability with previous survey years cannot be maintained.</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6500876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B38AB9-4BB3-335B-30F6-A6F481A6985B}"/>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C99D3D1D-86C4-35CB-FAAC-9309FEDBA27A}"/>
              </a:ext>
            </a:extLst>
          </p:cNvPr>
          <p:cNvSpPr>
            <a:spLocks noGrp="1"/>
          </p:cNvSpPr>
          <p:nvPr>
            <p:ph type="title"/>
          </p:nvPr>
        </p:nvSpPr>
        <p:spPr>
          <a:xfrm>
            <a:off x="419970" y="509078"/>
            <a:ext cx="11417697" cy="654856"/>
          </a:xfrm>
        </p:spPr>
        <p:txBody>
          <a:bodyPr>
            <a:normAutofit/>
          </a:bodyPr>
          <a:lstStyle/>
          <a:p>
            <a:r>
              <a:rPr lang="en-US"/>
              <a:t>Section 7. Crisis care access</a:t>
            </a:r>
            <a:endParaRPr lang="en-GB"/>
          </a:p>
        </p:txBody>
      </p:sp>
      <p:sp>
        <p:nvSpPr>
          <p:cNvPr id="5" name="Q26_t">
            <a:extLst>
              <a:ext uri="{FF2B5EF4-FFF2-40B4-BE49-F238E27FC236}">
                <a16:creationId xmlns:a16="http://schemas.microsoft.com/office/drawing/2014/main" id="{BDD47477-4DE8-62B6-C0FB-65942D24BF38}"/>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35;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42</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26_c" descr="Trust mean score trend data for Q7, plotted against the national average. ">
            <a:extLst>
              <a:ext uri="{FF2B5EF4-FFF2-40B4-BE49-F238E27FC236}">
                <a16:creationId xmlns:a16="http://schemas.microsoft.com/office/drawing/2014/main" id="{758E1ED2-47D3-82EB-54FB-71C2BC5940F9}"/>
              </a:ext>
            </a:extLst>
          </p:cNvPr>
          <p:cNvGraphicFramePr/>
          <p:nvPr>
            <p:extLst>
              <p:ext uri="{D42A27DB-BD31-4B8C-83A1-F6EECF244321}">
                <p14:modId xmlns:p14="http://schemas.microsoft.com/office/powerpoint/2010/main" val="2686623005"/>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Q26_sig" descr="Significant changes 2021 vs 2020&#10;Significant changes 2021 vs 2019" title="Significant changes">
            <a:extLst>
              <a:ext uri="{FF2B5EF4-FFF2-40B4-BE49-F238E27FC236}">
                <a16:creationId xmlns:a16="http://schemas.microsoft.com/office/drawing/2014/main" id="{3F1F4B7A-AD31-C8A2-B24B-30DD4275C8D7}"/>
              </a:ext>
            </a:extLst>
          </p:cNvPr>
          <p:cNvGraphicFramePr>
            <a:graphicFrameLocks noGrp="1"/>
          </p:cNvGraphicFramePr>
          <p:nvPr>
            <p:extLst>
              <p:ext uri="{D42A27DB-BD31-4B8C-83A1-F6EECF244321}">
                <p14:modId xmlns:p14="http://schemas.microsoft.com/office/powerpoint/2010/main" val="3521168182"/>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ED4517F4-AB29-8A16-CCF0-E05DD1C79974}"/>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2331520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BDED42-38E6-605B-2ABD-7DB8653B0528}"/>
            </a:ext>
          </a:extLst>
        </p:cNvPr>
        <p:cNvGrpSpPr/>
        <p:nvPr/>
      </p:nvGrpSpPr>
      <p:grpSpPr>
        <a:xfrm>
          <a:off x="0" y="0"/>
          <a:ext cx="0" cy="0"/>
          <a:chOff x="0" y="0"/>
          <a:chExt cx="0" cy="0"/>
        </a:xfrm>
      </p:grpSpPr>
      <p:sp>
        <p:nvSpPr>
          <p:cNvPr id="11" name="Title 3">
            <a:extLst>
              <a:ext uri="{FF2B5EF4-FFF2-40B4-BE49-F238E27FC236}">
                <a16:creationId xmlns:a16="http://schemas.microsoft.com/office/drawing/2014/main" id="{9ADE542F-ACB5-159A-EE44-C3495B706299}"/>
              </a:ext>
            </a:extLst>
          </p:cNvPr>
          <p:cNvSpPr>
            <a:spLocks noGrp="1"/>
          </p:cNvSpPr>
          <p:nvPr>
            <p:ph type="title"/>
          </p:nvPr>
        </p:nvSpPr>
        <p:spPr>
          <a:xfrm>
            <a:off x="419970" y="509078"/>
            <a:ext cx="11417697" cy="654856"/>
          </a:xfrm>
        </p:spPr>
        <p:txBody>
          <a:bodyPr>
            <a:normAutofit/>
          </a:bodyPr>
          <a:lstStyle/>
          <a:p>
            <a:r>
              <a:rPr lang="en-US" dirty="0"/>
              <a:t>Section 8. Support with other areas of life</a:t>
            </a:r>
            <a:endParaRPr lang="en-GB" dirty="0"/>
          </a:p>
        </p:txBody>
      </p:sp>
      <p:sp>
        <p:nvSpPr>
          <p:cNvPr id="12" name="Q33_t">
            <a:extLst>
              <a:ext uri="{FF2B5EF4-FFF2-40B4-BE49-F238E27FC236}">
                <a16:creationId xmlns:a16="http://schemas.microsoft.com/office/drawing/2014/main" id="{58FF3375-97F5-5F5C-7856-8DBEE7A35D43}"/>
              </a:ext>
            </a:extLst>
          </p:cNvPr>
          <p:cNvSpPr/>
          <p:nvPr/>
        </p:nvSpPr>
        <p:spPr>
          <a:xfrm>
            <a:off x="1032275" y="5857289"/>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this was not applicable to them have been excluded. Number of respondents: 2023</a:t>
            </a:r>
            <a:r>
              <a:rPr lang="en-GB" sz="900">
                <a:solidFill>
                  <a:srgbClr val="595959"/>
                </a:solidFill>
                <a:latin typeface="Arial" panose="020B0604020202020204" pitchFamily="34" charset="0"/>
                <a:cs typeface="Arial" panose="020B0604020202020204" pitchFamily="34" charset="0"/>
              </a:rPr>
              <a:t>: 44;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37</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15" name="Q33_c" descr="Trust mean score trend data for Q7, plotted against the national average. ">
            <a:extLst>
              <a:ext uri="{FF2B5EF4-FFF2-40B4-BE49-F238E27FC236}">
                <a16:creationId xmlns:a16="http://schemas.microsoft.com/office/drawing/2014/main" id="{28AF2D3C-FE44-28E2-3374-2244003E35E4}"/>
              </a:ext>
            </a:extLst>
          </p:cNvPr>
          <p:cNvGraphicFramePr/>
          <p:nvPr>
            <p:extLst>
              <p:ext uri="{D42A27DB-BD31-4B8C-83A1-F6EECF244321}">
                <p14:modId xmlns:p14="http://schemas.microsoft.com/office/powerpoint/2010/main" val="3084032896"/>
              </p:ext>
            </p:extLst>
          </p:nvPr>
        </p:nvGraphicFramePr>
        <p:xfrm>
          <a:off x="413024" y="1120276"/>
          <a:ext cx="5468620" cy="3967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7" name="Q33_sig" descr="Significant changes 2021 vs 2020&#10;Significant changes 2021 vs 2019" title="Significant changes">
            <a:extLst>
              <a:ext uri="{FF2B5EF4-FFF2-40B4-BE49-F238E27FC236}">
                <a16:creationId xmlns:a16="http://schemas.microsoft.com/office/drawing/2014/main" id="{4A98520B-E4D5-7850-7938-1D7555AFCE53}"/>
              </a:ext>
            </a:extLst>
          </p:cNvPr>
          <p:cNvGraphicFramePr>
            <a:graphicFrameLocks noGrp="1"/>
          </p:cNvGraphicFramePr>
          <p:nvPr>
            <p:extLst>
              <p:ext uri="{D42A27DB-BD31-4B8C-83A1-F6EECF244321}">
                <p14:modId xmlns:p14="http://schemas.microsoft.com/office/powerpoint/2010/main" val="1755798648"/>
              </p:ext>
            </p:extLst>
          </p:nvPr>
        </p:nvGraphicFramePr>
        <p:xfrm>
          <a:off x="1252680"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444A9982-7ADB-8939-7948-FAD99158736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14037855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6E48FD-06FE-6AA4-9547-CE389133D754}"/>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FBBDCC7D-CA21-6A30-CE30-16B9864A9786}"/>
              </a:ext>
            </a:extLst>
          </p:cNvPr>
          <p:cNvSpPr>
            <a:spLocks noGrp="1"/>
          </p:cNvSpPr>
          <p:nvPr>
            <p:ph type="title"/>
          </p:nvPr>
        </p:nvSpPr>
        <p:spPr>
          <a:xfrm>
            <a:off x="419970" y="509078"/>
            <a:ext cx="11417697" cy="654856"/>
          </a:xfrm>
        </p:spPr>
        <p:txBody>
          <a:bodyPr>
            <a:normAutofit/>
          </a:bodyPr>
          <a:lstStyle/>
          <a:p>
            <a:r>
              <a:rPr lang="en-US"/>
              <a:t>Section 9. Support in accessing care</a:t>
            </a:r>
            <a:endParaRPr lang="en-GB"/>
          </a:p>
        </p:txBody>
      </p:sp>
      <p:sp>
        <p:nvSpPr>
          <p:cNvPr id="4" name="Q34_t">
            <a:extLst>
              <a:ext uri="{FF2B5EF4-FFF2-40B4-BE49-F238E27FC236}">
                <a16:creationId xmlns:a16="http://schemas.microsoft.com/office/drawing/2014/main" id="{3AD4512D-9504-21E9-2C0A-41323357D54D}"/>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31;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41</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4_c" descr="Trust mean score trend data for Q7, plotted against the national average. ">
            <a:extLst>
              <a:ext uri="{FF2B5EF4-FFF2-40B4-BE49-F238E27FC236}">
                <a16:creationId xmlns:a16="http://schemas.microsoft.com/office/drawing/2014/main" id="{A310C209-9A12-AC3A-7615-78890BBD60A8}"/>
              </a:ext>
            </a:extLst>
          </p:cNvPr>
          <p:cNvGraphicFramePr/>
          <p:nvPr>
            <p:extLst>
              <p:ext uri="{D42A27DB-BD31-4B8C-83A1-F6EECF244321}">
                <p14:modId xmlns:p14="http://schemas.microsoft.com/office/powerpoint/2010/main" val="4224049839"/>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34_sig" descr="Significant changes 2021 vs 2020&#10;Significant changes 2021 vs 2019" title="Significant changes">
            <a:extLst>
              <a:ext uri="{FF2B5EF4-FFF2-40B4-BE49-F238E27FC236}">
                <a16:creationId xmlns:a16="http://schemas.microsoft.com/office/drawing/2014/main" id="{BB381616-A5D9-71F2-B6CA-586D02F6F0A6}"/>
              </a:ext>
            </a:extLst>
          </p:cNvPr>
          <p:cNvGraphicFramePr>
            <a:graphicFrameLocks noGrp="1"/>
          </p:cNvGraphicFramePr>
          <p:nvPr>
            <p:extLst>
              <p:ext uri="{D42A27DB-BD31-4B8C-83A1-F6EECF244321}">
                <p14:modId xmlns:p14="http://schemas.microsoft.com/office/powerpoint/2010/main" val="1838168985"/>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Decrease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867D67CE-A346-A861-F85C-21E44FA762E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32916600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CB2376-568D-5C09-8F3E-2CA039D888A3}"/>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EEFDAB84-365D-4DD6-F3D9-58EE0CAAAE96}"/>
              </a:ext>
            </a:extLst>
          </p:cNvPr>
          <p:cNvSpPr>
            <a:spLocks noGrp="1"/>
          </p:cNvSpPr>
          <p:nvPr>
            <p:ph type="title"/>
          </p:nvPr>
        </p:nvSpPr>
        <p:spPr>
          <a:xfrm>
            <a:off x="419970" y="509078"/>
            <a:ext cx="11417697" cy="654856"/>
          </a:xfrm>
        </p:spPr>
        <p:txBody>
          <a:bodyPr>
            <a:normAutofit/>
          </a:bodyPr>
          <a:lstStyle/>
          <a:p>
            <a:r>
              <a:rPr lang="en-US"/>
              <a:t>Section 10. Respect, dignity and compassion</a:t>
            </a:r>
            <a:endParaRPr lang="en-GB"/>
          </a:p>
        </p:txBody>
      </p:sp>
      <p:sp>
        <p:nvSpPr>
          <p:cNvPr id="4" name="Q39_t">
            <a:extLst>
              <a:ext uri="{FF2B5EF4-FFF2-40B4-BE49-F238E27FC236}">
                <a16:creationId xmlns:a16="http://schemas.microsoft.com/office/drawing/2014/main" id="{1F412B12-E1CB-4458-3CC6-D244A73CF6AD}"/>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39;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51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5" name="Q14_t">
            <a:extLst>
              <a:ext uri="{FF2B5EF4-FFF2-40B4-BE49-F238E27FC236}">
                <a16:creationId xmlns:a16="http://schemas.microsoft.com/office/drawing/2014/main" id="{BBDFC90D-52FA-BFDE-232C-A64388ACEBB9}"/>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38;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50</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14_c" descr="Trust mean score trend data for Q7, plotted against the national average. ">
            <a:extLst>
              <a:ext uri="{FF2B5EF4-FFF2-40B4-BE49-F238E27FC236}">
                <a16:creationId xmlns:a16="http://schemas.microsoft.com/office/drawing/2014/main" id="{BF8AC2AB-971C-E9B7-609B-7BB5B2D5520A}"/>
              </a:ext>
            </a:extLst>
          </p:cNvPr>
          <p:cNvGraphicFramePr/>
          <p:nvPr>
            <p:extLst>
              <p:ext uri="{D42A27DB-BD31-4B8C-83A1-F6EECF244321}">
                <p14:modId xmlns:p14="http://schemas.microsoft.com/office/powerpoint/2010/main" val="2570818592"/>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Q39_c" descr="Trust mean score trend data for Q7, plotted against the national average. ">
            <a:extLst>
              <a:ext uri="{FF2B5EF4-FFF2-40B4-BE49-F238E27FC236}">
                <a16:creationId xmlns:a16="http://schemas.microsoft.com/office/drawing/2014/main" id="{4432EC72-AC86-2658-DD4F-92C492268268}"/>
              </a:ext>
            </a:extLst>
          </p:cNvPr>
          <p:cNvGraphicFramePr/>
          <p:nvPr>
            <p:extLst>
              <p:ext uri="{D42A27DB-BD31-4B8C-83A1-F6EECF244321}">
                <p14:modId xmlns:p14="http://schemas.microsoft.com/office/powerpoint/2010/main" val="1417974210"/>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Q14_sig" descr="Significant changes 2021 vs 2020&#10;Significant changes 2021 vs 2019" title="Significant changes">
            <a:extLst>
              <a:ext uri="{FF2B5EF4-FFF2-40B4-BE49-F238E27FC236}">
                <a16:creationId xmlns:a16="http://schemas.microsoft.com/office/drawing/2014/main" id="{ADFD13F8-9BD9-3A2E-D7D8-CFE3BC239128}"/>
              </a:ext>
            </a:extLst>
          </p:cNvPr>
          <p:cNvGraphicFramePr>
            <a:graphicFrameLocks noGrp="1"/>
          </p:cNvGraphicFramePr>
          <p:nvPr>
            <p:extLst>
              <p:ext uri="{D42A27DB-BD31-4B8C-83A1-F6EECF244321}">
                <p14:modId xmlns:p14="http://schemas.microsoft.com/office/powerpoint/2010/main" val="1669718064"/>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9" name="Q39_sig" descr="Significant changes 2021 vs 2020&#10;Significant changes 2021 vs 2019" title="Significant changes">
            <a:extLst>
              <a:ext uri="{FF2B5EF4-FFF2-40B4-BE49-F238E27FC236}">
                <a16:creationId xmlns:a16="http://schemas.microsoft.com/office/drawing/2014/main" id="{E45F7BB5-0608-F0EF-5A70-679384B0823B}"/>
              </a:ext>
            </a:extLst>
          </p:cNvPr>
          <p:cNvGraphicFramePr>
            <a:graphicFrameLocks noGrp="1"/>
          </p:cNvGraphicFramePr>
          <p:nvPr>
            <p:extLst>
              <p:ext uri="{D42A27DB-BD31-4B8C-83A1-F6EECF244321}">
                <p14:modId xmlns:p14="http://schemas.microsoft.com/office/powerpoint/2010/main" val="4125791410"/>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36E80AA1-BF4B-3AF2-C060-5EDF2249C7B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22787733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82A380-B9A2-1586-31C9-4F061AA678EE}"/>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90FA5DAF-0DC5-D9E3-135E-4227650C10F5}"/>
              </a:ext>
            </a:extLst>
          </p:cNvPr>
          <p:cNvSpPr txBox="1">
            <a:spLocks/>
          </p:cNvSpPr>
          <p:nvPr/>
        </p:nvSpPr>
        <p:spPr>
          <a:xfrm>
            <a:off x="419970" y="509078"/>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a:t>Section 11. Overall experience</a:t>
            </a:r>
          </a:p>
        </p:txBody>
      </p:sp>
      <p:sp>
        <p:nvSpPr>
          <p:cNvPr id="4" name="Q38_t">
            <a:extLst>
              <a:ext uri="{FF2B5EF4-FFF2-40B4-BE49-F238E27FC236}">
                <a16:creationId xmlns:a16="http://schemas.microsoft.com/office/drawing/2014/main" id="{D78288EE-19D9-BD26-F8EB-7514B2043B52}"/>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40;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50 </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8_c" descr="Trust mean score trend data for Q7, plotted against the national average. ">
            <a:extLst>
              <a:ext uri="{FF2B5EF4-FFF2-40B4-BE49-F238E27FC236}">
                <a16:creationId xmlns:a16="http://schemas.microsoft.com/office/drawing/2014/main" id="{A0034EB2-5B70-58C2-528F-9FA67601138F}"/>
              </a:ext>
            </a:extLst>
          </p:cNvPr>
          <p:cNvGraphicFramePr/>
          <p:nvPr>
            <p:extLst>
              <p:ext uri="{D42A27DB-BD31-4B8C-83A1-F6EECF244321}">
                <p14:modId xmlns:p14="http://schemas.microsoft.com/office/powerpoint/2010/main" val="4245006471"/>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38_sig" descr="Significant changes 2021 vs 2020&#10;Significant changes 2021 vs 2019" title="Significant changes">
            <a:extLst>
              <a:ext uri="{FF2B5EF4-FFF2-40B4-BE49-F238E27FC236}">
                <a16:creationId xmlns:a16="http://schemas.microsoft.com/office/drawing/2014/main" id="{686EFAD7-071D-5989-CC20-6FC85E67F31E}"/>
              </a:ext>
            </a:extLst>
          </p:cNvPr>
          <p:cNvGraphicFramePr>
            <a:graphicFrameLocks noGrp="1"/>
          </p:cNvGraphicFramePr>
          <p:nvPr>
            <p:extLst>
              <p:ext uri="{D42A27DB-BD31-4B8C-83A1-F6EECF244321}">
                <p14:modId xmlns:p14="http://schemas.microsoft.com/office/powerpoint/2010/main" val="1651649334"/>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B7A21FDC-086C-0128-BBED-D4A6A8E5B53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7657202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E78F58-CBA5-0866-917E-0D9826E26E5C}"/>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066C5AE7-06B6-0650-457B-481B56B62E3B}"/>
              </a:ext>
            </a:extLst>
          </p:cNvPr>
          <p:cNvSpPr>
            <a:spLocks noGrp="1"/>
          </p:cNvSpPr>
          <p:nvPr>
            <p:ph type="title"/>
          </p:nvPr>
        </p:nvSpPr>
        <p:spPr>
          <a:xfrm>
            <a:off x="419970" y="509078"/>
            <a:ext cx="11417697" cy="654856"/>
          </a:xfrm>
        </p:spPr>
        <p:txBody>
          <a:bodyPr>
            <a:normAutofit/>
          </a:bodyPr>
          <a:lstStyle/>
          <a:p>
            <a:r>
              <a:rPr lang="en-US"/>
              <a:t>Section 12. Feedback</a:t>
            </a:r>
            <a:endParaRPr lang="en-GB"/>
          </a:p>
        </p:txBody>
      </p:sp>
      <p:sp>
        <p:nvSpPr>
          <p:cNvPr id="3" name="Q40_t">
            <a:extLst>
              <a:ext uri="{FF2B5EF4-FFF2-40B4-BE49-F238E27FC236}">
                <a16:creationId xmlns:a16="http://schemas.microsoft.com/office/drawing/2014/main" id="{A8A8889C-EA8F-0692-79F7-E78293E5A8FF}"/>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answered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39;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33;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40</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4" name="Q40_c" descr="Trust mean score trend data for Q7, plotted against the national average. ">
            <a:extLst>
              <a:ext uri="{FF2B5EF4-FFF2-40B4-BE49-F238E27FC236}">
                <a16:creationId xmlns:a16="http://schemas.microsoft.com/office/drawing/2014/main" id="{9897E130-0842-0F9D-07CF-2234ED73A70B}"/>
              </a:ext>
            </a:extLst>
          </p:cNvPr>
          <p:cNvGraphicFramePr/>
          <p:nvPr>
            <p:extLst>
              <p:ext uri="{D42A27DB-BD31-4B8C-83A1-F6EECF244321}">
                <p14:modId xmlns:p14="http://schemas.microsoft.com/office/powerpoint/2010/main" val="637867988"/>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40_sig" descr="Significant changes 2021 vs 2020&#10;Significant changes 2021 vs 2019" title="Significant changes">
            <a:extLst>
              <a:ext uri="{FF2B5EF4-FFF2-40B4-BE49-F238E27FC236}">
                <a16:creationId xmlns:a16="http://schemas.microsoft.com/office/drawing/2014/main" id="{839DC2E9-FCD4-B404-6A20-488B792610CF}"/>
              </a:ext>
            </a:extLst>
          </p:cNvPr>
          <p:cNvGraphicFramePr>
            <a:graphicFrameLocks noGrp="1"/>
          </p:cNvGraphicFramePr>
          <p:nvPr>
            <p:extLst>
              <p:ext uri="{D42A27DB-BD31-4B8C-83A1-F6EECF244321}">
                <p14:modId xmlns:p14="http://schemas.microsoft.com/office/powerpoint/2010/main" val="107950435"/>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
        <p:nvSpPr>
          <p:cNvPr id="5" name="Slide Number Placeholder 1">
            <a:extLst>
              <a:ext uri="{FF2B5EF4-FFF2-40B4-BE49-F238E27FC236}">
                <a16:creationId xmlns:a16="http://schemas.microsoft.com/office/drawing/2014/main" id="{2BE15373-8046-298D-4E5D-4604867FE9B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3722702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107</a:t>
            </a:fld>
            <a:r>
              <a:rPr lang="en-GB" sz="900" b="1">
                <a:solidFill>
                  <a:schemeClr val="bg1"/>
                </a:solidFill>
                <a:latin typeface="Arial" panose="020B0604020202020204" pitchFamily="34" charset="0"/>
                <a:cs typeface="Arial" panose="020B0604020202020204" pitchFamily="34" charset="0"/>
              </a:rPr>
              <a:t>  </a:t>
            </a:r>
          </a:p>
        </p:txBody>
      </p:sp>
      <p:sp>
        <p:nvSpPr>
          <p:cNvPr id="2" name="Title 4">
            <a:extLst>
              <a:ext uri="{FF2B5EF4-FFF2-40B4-BE49-F238E27FC236}">
                <a16:creationId xmlns:a16="http://schemas.microsoft.com/office/drawing/2014/main" id="{77D397E5-9544-E8AE-369F-6A59EFEEAD31}"/>
              </a:ext>
            </a:extLst>
          </p:cNvPr>
          <p:cNvSpPr txBox="1">
            <a:spLocks/>
          </p:cNvSpPr>
          <p:nvPr/>
        </p:nvSpPr>
        <p:spPr>
          <a:xfrm>
            <a:off x="639762" y="2246313"/>
            <a:ext cx="10018077" cy="166199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defRPr/>
            </a:pPr>
            <a:r>
              <a:rPr lang="en-GB" sz="4000"/>
              <a:t>Comparison to other trusts:</a:t>
            </a:r>
          </a:p>
          <a:p>
            <a:pPr>
              <a:defRPr/>
            </a:pPr>
            <a:r>
              <a:rPr lang="en-US" sz="4000" b="1">
                <a:latin typeface="Arial" panose="020B0604020202020204" pitchFamily="34" charset="0"/>
                <a:cs typeface="Arial" panose="020B0604020202020204" pitchFamily="34" charset="0"/>
              </a:rPr>
              <a:t>Adult Mental Health Services</a:t>
            </a:r>
            <a:r>
              <a:rPr lang="en-GB" sz="4000" b="1">
                <a:latin typeface="Arial" panose="020B0604020202020204" pitchFamily="34" charset="0"/>
                <a:cs typeface="Arial" panose="020B0604020202020204" pitchFamily="34" charset="0"/>
              </a:rPr>
              <a:t> and </a:t>
            </a:r>
            <a:r>
              <a:rPr lang="en-US" sz="4000" b="1">
                <a:latin typeface="Arial" panose="020B0604020202020204" pitchFamily="34" charset="0"/>
                <a:cs typeface="Arial" panose="020B0604020202020204" pitchFamily="34" charset="0"/>
              </a:rPr>
              <a:t>Older People’s Mental Health Services</a:t>
            </a:r>
            <a:endParaRPr lang="en-GB" sz="40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34FB9209-6A53-2FB4-922F-44FD5BE061ED}"/>
              </a:ext>
            </a:extLst>
          </p:cNvPr>
          <p:cNvSpPr>
            <a:spLocks noGrp="1"/>
          </p:cNvSpPr>
          <p:nvPr>
            <p:ph type="title"/>
          </p:nvPr>
        </p:nvSpPr>
        <p:spPr>
          <a:xfrm>
            <a:off x="628769" y="2192981"/>
            <a:ext cx="9138686" cy="1231106"/>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Adult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36C3F433-DCB0-AD8E-5300-C87E762E1C2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108</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0617517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much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947504353"/>
              </p:ext>
            </p:extLst>
          </p:nvPr>
        </p:nvGraphicFramePr>
        <p:xfrm>
          <a:off x="339803" y="1912211"/>
          <a:ext cx="11507466" cy="972000"/>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3630907499"/>
                    </a:ext>
                  </a:extLst>
                </a:gridCol>
              </a:tblGrid>
              <a:tr h="406243">
                <a:tc>
                  <a:txBody>
                    <a:bodyPr/>
                    <a:lstStyle/>
                    <a:p>
                      <a:pPr algn="ctr"/>
                      <a:r>
                        <a:rPr lang="en-GB" sz="140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353503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7FC77585-8F21-C10A-377B-63DA7DDDFC79}"/>
              </a:ext>
            </a:extLst>
          </p:cNvPr>
          <p:cNvSpPr txBox="1">
            <a:spLocks/>
          </p:cNvSpPr>
          <p:nvPr/>
        </p:nvSpPr>
        <p:spPr>
          <a:xfrm>
            <a:off x="420367" y="617528"/>
            <a:ext cx="11417300" cy="6540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a:solidFill>
                  <a:srgbClr val="6D276A"/>
                </a:solidFill>
                <a:latin typeface="Arial" panose="020B0604020202020204" pitchFamily="34" charset="0"/>
                <a:cs typeface="Arial" panose="020B0604020202020204" pitchFamily="34" charset="0"/>
              </a:rPr>
              <a:t>How to interpret benchmarking in this report</a:t>
            </a:r>
          </a:p>
        </p:txBody>
      </p:sp>
      <p:sp>
        <p:nvSpPr>
          <p:cNvPr id="4" name="Rectangle 3">
            <a:extLst>
              <a:ext uri="{FF2B5EF4-FFF2-40B4-BE49-F238E27FC236}">
                <a16:creationId xmlns:a16="http://schemas.microsoft.com/office/drawing/2014/main" id="{83F399E1-278C-78B6-67EE-F11F4C540CF9}"/>
              </a:ext>
            </a:extLst>
          </p:cNvPr>
          <p:cNvSpPr/>
          <p:nvPr/>
        </p:nvSpPr>
        <p:spPr>
          <a:xfrm>
            <a:off x="422156" y="1271578"/>
            <a:ext cx="5254032" cy="5201424"/>
          </a:xfrm>
          <a:prstGeom prst="rect">
            <a:avLst/>
          </a:prstGeom>
        </p:spPr>
        <p:txBody>
          <a:bodyPr wrap="square">
            <a:spAutoFit/>
          </a:bodyPr>
          <a:lstStyle/>
          <a:p>
            <a:pPr>
              <a:spcBef>
                <a:spcPts val="600"/>
              </a:spcBef>
              <a:spcAft>
                <a:spcPts val="600"/>
              </a:spcAft>
            </a:pPr>
            <a:r>
              <a:rPr lang="en-GB" sz="1200">
                <a:latin typeface="Arial" panose="020B0604020202020204" pitchFamily="34" charset="0"/>
                <a:cs typeface="Arial" panose="020B0604020202020204" pitchFamily="34" charset="0"/>
              </a:rPr>
              <a:t>The charts in the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solidFill>
                  <a:schemeClr val="bg1"/>
                </a:solidFill>
                <a:highlight>
                  <a:srgbClr val="419999"/>
                </a:highlight>
                <a:latin typeface="Arial" panose="020B0604020202020204" pitchFamily="34" charset="0"/>
                <a:cs typeface="Arial" panose="020B0604020202020204" pitchFamily="34" charset="0"/>
              </a:rPr>
              <a:t>dark green section</a:t>
            </a:r>
            <a:r>
              <a:rPr lang="en-GB" sz="1200" b="1">
                <a:solidFill>
                  <a:schemeClr val="bg1"/>
                </a:solidFill>
                <a:latin typeface="Arial" panose="020B0604020202020204" pitchFamily="34" charset="0"/>
                <a:cs typeface="Arial" panose="020B0604020202020204" pitchFamily="34" charset="0"/>
              </a:rPr>
              <a:t> </a:t>
            </a:r>
            <a:r>
              <a:rPr lang="en-GB" sz="120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5FBD83"/>
                </a:highlight>
                <a:latin typeface="Arial" panose="020B0604020202020204" pitchFamily="34" charset="0"/>
                <a:cs typeface="Arial" panose="020B0604020202020204" pitchFamily="34" charset="0"/>
              </a:rPr>
              <a:t>mid-green section </a:t>
            </a:r>
            <a:r>
              <a:rPr lang="en-GB" sz="120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A9D18E"/>
                </a:highlight>
                <a:latin typeface="Arial" panose="020B0604020202020204" pitchFamily="34" charset="0"/>
                <a:cs typeface="Arial" panose="020B0604020202020204" pitchFamily="34" charset="0"/>
              </a:rPr>
              <a:t>light green section</a:t>
            </a:r>
            <a:r>
              <a:rPr lang="en-GB" sz="1200" b="1">
                <a:latin typeface="Arial" panose="020B0604020202020204" pitchFamily="34" charset="0"/>
                <a:cs typeface="Arial" panose="020B0604020202020204" pitchFamily="34" charset="0"/>
              </a:rPr>
              <a:t> </a:t>
            </a:r>
            <a:r>
              <a:rPr lang="en-GB" sz="120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D9D9D9"/>
                </a:highlight>
                <a:latin typeface="Arial" panose="020B0604020202020204" pitchFamily="34" charset="0"/>
                <a:cs typeface="Arial" panose="020B0604020202020204" pitchFamily="34" charset="0"/>
              </a:rPr>
              <a:t>grey section</a:t>
            </a:r>
            <a:r>
              <a:rPr lang="en-GB" sz="120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FFD966"/>
                </a:highlight>
                <a:latin typeface="Arial" panose="020B0604020202020204" pitchFamily="34" charset="0"/>
                <a:cs typeface="Arial" panose="020B0604020202020204" pitchFamily="34" charset="0"/>
              </a:rPr>
              <a:t>yellow section</a:t>
            </a:r>
            <a:r>
              <a:rPr lang="en-GB" sz="1200" b="1">
                <a:latin typeface="Arial" panose="020B0604020202020204" pitchFamily="34" charset="0"/>
                <a:cs typeface="Arial" panose="020B0604020202020204" pitchFamily="34" charset="0"/>
              </a:rPr>
              <a:t> </a:t>
            </a:r>
            <a:r>
              <a:rPr lang="en-GB" sz="120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F1BE48"/>
                </a:highlight>
                <a:latin typeface="Arial" panose="020B0604020202020204" pitchFamily="34" charset="0"/>
                <a:cs typeface="Arial" panose="020B0604020202020204" pitchFamily="34" charset="0"/>
              </a:rPr>
              <a:t>light orange section</a:t>
            </a:r>
            <a:r>
              <a:rPr lang="en-GB" sz="1200">
                <a:latin typeface="Arial" panose="020B0604020202020204" pitchFamily="34" charset="0"/>
                <a:cs typeface="Arial" panose="020B0604020202020204" pitchFamily="34" charset="0"/>
              </a:rPr>
              <a:t> of the graph, its result is ‘Worse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solidFill>
                  <a:schemeClr val="bg1"/>
                </a:solidFill>
                <a:highlight>
                  <a:srgbClr val="E87722"/>
                </a:highlight>
                <a:latin typeface="Arial" panose="020B0604020202020204" pitchFamily="34" charset="0"/>
                <a:cs typeface="Arial" panose="020B0604020202020204" pitchFamily="34" charset="0"/>
              </a:rPr>
              <a:t>dark orange section</a:t>
            </a:r>
            <a:r>
              <a:rPr lang="en-GB" sz="1200">
                <a:latin typeface="Arial" panose="020B0604020202020204" pitchFamily="34" charset="0"/>
                <a:cs typeface="Arial" panose="020B0604020202020204" pitchFamily="34" charset="0"/>
              </a:rPr>
              <a:t> of the graph, its result is ‘Much worse than expected’.</a:t>
            </a:r>
          </a:p>
          <a:p>
            <a:pPr>
              <a:spcBef>
                <a:spcPts val="600"/>
              </a:spcBef>
              <a:spcAft>
                <a:spcPts val="600"/>
              </a:spcAft>
            </a:pPr>
            <a:r>
              <a:rPr lang="en-GB" sz="1200">
                <a:latin typeface="Arial" panose="020B0604020202020204" pitchFamily="34" charset="0"/>
                <a:cs typeface="Arial" panose="020B0604020202020204" pitchFamily="34" charset="0"/>
              </a:rPr>
              <a:t>These groupings are based on a rigorous statistical analysis of the data termed the ‘</a:t>
            </a:r>
            <a:r>
              <a:rPr lang="en-GB" sz="1200">
                <a:latin typeface="Arial" panose="020B0604020202020204" pitchFamily="34" charset="0"/>
                <a:cs typeface="Arial" panose="020B0604020202020204" pitchFamily="34" charset="0"/>
                <a:hlinkClick r:id="rId2" action="ppaction://hlinksldjump"/>
              </a:rPr>
              <a:t>expected range’ technique</a:t>
            </a:r>
            <a:r>
              <a:rPr lang="en-GB" sz="1200">
                <a:latin typeface="Arial" panose="020B0604020202020204" pitchFamily="34" charset="0"/>
                <a:cs typeface="Arial" panose="020B0604020202020204" pitchFamily="34" charset="0"/>
              </a:rPr>
              <a:t>.</a:t>
            </a:r>
          </a:p>
        </p:txBody>
      </p:sp>
      <p:sp>
        <p:nvSpPr>
          <p:cNvPr id="5" name="Rectangle 4" descr="Border box" title="Decorative">
            <a:extLst>
              <a:ext uri="{FF2B5EF4-FFF2-40B4-BE49-F238E27FC236}">
                <a16:creationId xmlns:a16="http://schemas.microsoft.com/office/drawing/2014/main" id="{0C9C1D81-A2A2-36FA-7D7F-82E0B4EBD6E4}"/>
              </a:ext>
              <a:ext uri="{C183D7F6-B498-43B3-948B-1728B52AA6E4}">
                <adec:decorative xmlns:adec="http://schemas.microsoft.com/office/drawing/2017/decorative" val="1"/>
              </a:ext>
            </a:extLst>
          </p:cNvPr>
          <p:cNvSpPr/>
          <p:nvPr/>
        </p:nvSpPr>
        <p:spPr>
          <a:xfrm>
            <a:off x="5954712"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a:ea typeface="+mn-ea"/>
              <a:cs typeface="+mn-cs"/>
            </a:endParaRPr>
          </a:p>
        </p:txBody>
      </p:sp>
      <p:sp>
        <p:nvSpPr>
          <p:cNvPr id="6" name="Rectangle 5" descr="Border box" title="Decorative">
            <a:extLst>
              <a:ext uri="{FF2B5EF4-FFF2-40B4-BE49-F238E27FC236}">
                <a16:creationId xmlns:a16="http://schemas.microsoft.com/office/drawing/2014/main" id="{8BD43DA8-2938-FAA2-9C35-316E325D5522}"/>
              </a:ext>
              <a:ext uri="{C183D7F6-B498-43B3-948B-1728B52AA6E4}">
                <adec:decorative xmlns:adec="http://schemas.microsoft.com/office/drawing/2017/decorative" val="1"/>
              </a:ext>
            </a:extLst>
          </p:cNvPr>
          <p:cNvSpPr/>
          <p:nvPr/>
        </p:nvSpPr>
        <p:spPr>
          <a:xfrm>
            <a:off x="5954712"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a:ea typeface="+mn-ea"/>
              <a:cs typeface="+mn-cs"/>
            </a:endParaRPr>
          </a:p>
        </p:txBody>
      </p:sp>
      <p:sp>
        <p:nvSpPr>
          <p:cNvPr id="2" name="Slide Number Placeholder 1">
            <a:extLst>
              <a:ext uri="{FF2B5EF4-FFF2-40B4-BE49-F238E27FC236}">
                <a16:creationId xmlns:a16="http://schemas.microsoft.com/office/drawing/2014/main" id="{6EB8B347-07E0-B462-445B-104FE23376D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pic>
        <p:nvPicPr>
          <p:cNvPr id="9" name="Picture 8">
            <a:extLst>
              <a:ext uri="{FF2B5EF4-FFF2-40B4-BE49-F238E27FC236}">
                <a16:creationId xmlns:a16="http://schemas.microsoft.com/office/drawing/2014/main" id="{FB277935-A340-9120-0D26-248C8462AC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6489" y="1788910"/>
            <a:ext cx="5753355" cy="2255454"/>
          </a:xfrm>
          <a:prstGeom prst="rect">
            <a:avLst/>
          </a:prstGeom>
        </p:spPr>
      </p:pic>
      <p:pic>
        <p:nvPicPr>
          <p:cNvPr id="10" name="Picture 9">
            <a:extLst>
              <a:ext uri="{FF2B5EF4-FFF2-40B4-BE49-F238E27FC236}">
                <a16:creationId xmlns:a16="http://schemas.microsoft.com/office/drawing/2014/main" id="{157B2C1B-3158-1371-5D77-814C0143A36E}"/>
              </a:ext>
            </a:extLst>
          </p:cNvPr>
          <p:cNvPicPr>
            <a:picLocks noChangeAspect="1"/>
          </p:cNvPicPr>
          <p:nvPr/>
        </p:nvPicPr>
        <p:blipFill>
          <a:blip r:embed="rId4"/>
          <a:stretch>
            <a:fillRect/>
          </a:stretch>
        </p:blipFill>
        <p:spPr>
          <a:xfrm>
            <a:off x="6016489" y="4797194"/>
            <a:ext cx="5755920" cy="1476959"/>
          </a:xfrm>
          <a:prstGeom prst="rect">
            <a:avLst/>
          </a:prstGeom>
        </p:spPr>
      </p:pic>
    </p:spTree>
    <p:extLst>
      <p:ext uri="{BB962C8B-B14F-4D97-AF65-F5344CB8AC3E}">
        <p14:creationId xmlns:p14="http://schemas.microsoft.com/office/powerpoint/2010/main" val="318185868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better than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947018216"/>
              </p:ext>
            </p:extLst>
          </p:nvPr>
        </p:nvGraphicFramePr>
        <p:xfrm>
          <a:off x="342267" y="1892564"/>
          <a:ext cx="11507466" cy="973299"/>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2759254270"/>
                    </a:ext>
                  </a:extLst>
                </a:gridCol>
              </a:tblGrid>
              <a:tr h="413140">
                <a:tc>
                  <a:txBody>
                    <a:bodyPr/>
                    <a:lstStyle/>
                    <a:p>
                      <a:pPr algn="ctr"/>
                      <a:r>
                        <a:rPr lang="en-GB" sz="140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286160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somewhat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somewhat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313093126"/>
              </p:ext>
            </p:extLst>
          </p:nvPr>
        </p:nvGraphicFramePr>
        <p:xfrm>
          <a:off x="338400" y="1916955"/>
          <a:ext cx="11509200" cy="970735"/>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529819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somewhat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somewhat 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440432007"/>
              </p:ext>
            </p:extLst>
          </p:nvPr>
        </p:nvGraphicFramePr>
        <p:xfrm>
          <a:off x="337589" y="1971040"/>
          <a:ext cx="11509200" cy="952103"/>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2759254270"/>
                    </a:ext>
                  </a:extLst>
                </a:gridCol>
              </a:tblGrid>
              <a:tr h="335280">
                <a:tc>
                  <a:txBody>
                    <a:bodyPr/>
                    <a:lstStyle/>
                    <a:p>
                      <a:pPr algn="ctr"/>
                      <a:r>
                        <a:rPr lang="en-GB" sz="140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Q10. Did you get the help you needed?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Q21_1. Have any of the following been discussed with you about your medication? Purpose of medication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Q21_3. Have any of the following been discussed with you about your medication? Side effects of medication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Q31. In the last 12 months, has your NHS mental health team supported you with your physical health needs?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Q38. Overall, in the last 12 months, how was your experience of using NHS mental health services?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1755754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worse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782412980"/>
              </p:ext>
            </p:extLst>
          </p:nvPr>
        </p:nvGraphicFramePr>
        <p:xfrm>
          <a:off x="338737" y="1935306"/>
          <a:ext cx="11509200" cy="971999"/>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3952846039"/>
                    </a:ext>
                  </a:extLst>
                </a:gridCol>
              </a:tblGrid>
              <a:tr h="365957">
                <a:tc>
                  <a:txBody>
                    <a:bodyPr/>
                    <a:lstStyle/>
                    <a:p>
                      <a:pPr algn="ctr"/>
                      <a:r>
                        <a:rPr lang="en-GB" sz="140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Q9. Did you feel your NHS mental health team listened to what you had to say?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Q21_4. Have any of the following been discussed with you about your medication? What will happen if I stop taking my medication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Q29. Thinking about the last time you contacted NHS mental health crisis support, did you get the help you needed?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Q34. Has your NHS mental health team asked if you need support to access your care and treatment?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6444065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much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450186724"/>
              </p:ext>
            </p:extLst>
          </p:nvPr>
        </p:nvGraphicFramePr>
        <p:xfrm>
          <a:off x="341400" y="1935305"/>
          <a:ext cx="11509200" cy="972000"/>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317749921"/>
                    </a:ext>
                  </a:extLst>
                </a:gridCol>
              </a:tblGrid>
              <a:tr h="359476">
                <a:tc>
                  <a:txBody>
                    <a:bodyPr/>
                    <a:lstStyle/>
                    <a:p>
                      <a:pPr algn="ctr"/>
                      <a:r>
                        <a:rPr lang="en-GB" sz="140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0292980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21D0120-9697-537B-CC10-9900D01C125F}"/>
              </a:ext>
            </a:extLst>
          </p:cNvPr>
          <p:cNvSpPr>
            <a:spLocks noGrp="1"/>
          </p:cNvSpPr>
          <p:nvPr>
            <p:ph type="title"/>
          </p:nvPr>
        </p:nvSpPr>
        <p:spPr>
          <a:xfrm>
            <a:off x="628768" y="1913524"/>
            <a:ext cx="9530115" cy="1846659"/>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Older People’s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0F8B2183-60AC-CBB9-8AB0-936734BCB5F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115</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61199385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8D4CB6-D2BA-AD0B-1AEA-5CCA00A1256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8A10C21-3982-CB0A-6096-EB19FB7FD5E5}"/>
              </a:ext>
            </a:extLst>
          </p:cNvPr>
          <p:cNvSpPr>
            <a:spLocks noGrp="1"/>
          </p:cNvSpPr>
          <p:nvPr>
            <p:ph type="title"/>
          </p:nvPr>
        </p:nvSpPr>
        <p:spPr/>
        <p:txBody>
          <a:bodyPr>
            <a:normAutofit fontScale="90000"/>
          </a:bodyPr>
          <a:lstStyle/>
          <a:p>
            <a:r>
              <a:rPr lang="en-GB"/>
              <a:t>Comparison to other trusts: where your trust has performed much better</a:t>
            </a:r>
          </a:p>
        </p:txBody>
      </p:sp>
      <p:sp>
        <p:nvSpPr>
          <p:cNvPr id="22" name="TextBox 21">
            <a:extLst>
              <a:ext uri="{FF2B5EF4-FFF2-40B4-BE49-F238E27FC236}">
                <a16:creationId xmlns:a16="http://schemas.microsoft.com/office/drawing/2014/main" id="{C0F652D6-618D-6AA0-BF32-9438855EBAAB}"/>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37829850-E8E8-DECA-D52C-4C2936FB98CE}"/>
              </a:ext>
            </a:extLst>
          </p:cNvPr>
          <p:cNvGraphicFramePr>
            <a:graphicFrameLocks noGrp="1"/>
          </p:cNvGraphicFramePr>
          <p:nvPr/>
        </p:nvGraphicFramePr>
        <p:xfrm>
          <a:off x="339803" y="1912211"/>
          <a:ext cx="11507466" cy="972000"/>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3630907499"/>
                    </a:ext>
                  </a:extLst>
                </a:gridCol>
              </a:tblGrid>
              <a:tr h="406243">
                <a:tc>
                  <a:txBody>
                    <a:bodyPr/>
                    <a:lstStyle/>
                    <a:p>
                      <a:pPr algn="ctr"/>
                      <a:r>
                        <a:rPr lang="en-GB" sz="140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3E084386-48E3-1AE6-1676-1DCF4367288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5438352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7716D5-FBA0-B66C-4BC1-B4CFCC6ACBF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FF81247-A2B8-95FE-868E-936FCBC56645}"/>
              </a:ext>
            </a:extLst>
          </p:cNvPr>
          <p:cNvSpPr>
            <a:spLocks noGrp="1"/>
          </p:cNvSpPr>
          <p:nvPr>
            <p:ph type="title"/>
          </p:nvPr>
        </p:nvSpPr>
        <p:spPr/>
        <p:txBody>
          <a:bodyPr>
            <a:normAutofit fontScale="90000"/>
          </a:bodyPr>
          <a:lstStyle/>
          <a:p>
            <a:r>
              <a:rPr lang="en-GB"/>
              <a:t>Comparison to other trusts: where your trust has performed better</a:t>
            </a:r>
          </a:p>
        </p:txBody>
      </p:sp>
      <p:sp>
        <p:nvSpPr>
          <p:cNvPr id="22" name="TextBox 21">
            <a:extLst>
              <a:ext uri="{FF2B5EF4-FFF2-40B4-BE49-F238E27FC236}">
                <a16:creationId xmlns:a16="http://schemas.microsoft.com/office/drawing/2014/main" id="{B8330AA4-1FBC-EEEF-51AE-83C9E62DA9A9}"/>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better than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CBAB8B10-9F95-FB21-62E7-6ABDFC0E5D72}"/>
              </a:ext>
            </a:extLst>
          </p:cNvPr>
          <p:cNvGraphicFramePr>
            <a:graphicFrameLocks noGrp="1"/>
          </p:cNvGraphicFramePr>
          <p:nvPr/>
        </p:nvGraphicFramePr>
        <p:xfrm>
          <a:off x="342267" y="1892564"/>
          <a:ext cx="11507466" cy="973299"/>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2759254270"/>
                    </a:ext>
                  </a:extLst>
                </a:gridCol>
              </a:tblGrid>
              <a:tr h="413140">
                <a:tc>
                  <a:txBody>
                    <a:bodyPr/>
                    <a:lstStyle/>
                    <a:p>
                      <a:pPr algn="ctr"/>
                      <a:r>
                        <a:rPr lang="en-GB" sz="140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2A153051-8591-D085-97A2-D9111084FDD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56021147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77E716-B81E-DF61-CE3E-F13610C2D19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340E38D-9572-BD88-E171-A56F703419B0}"/>
              </a:ext>
            </a:extLst>
          </p:cNvPr>
          <p:cNvSpPr>
            <a:spLocks noGrp="1"/>
          </p:cNvSpPr>
          <p:nvPr>
            <p:ph type="title"/>
          </p:nvPr>
        </p:nvSpPr>
        <p:spPr/>
        <p:txBody>
          <a:bodyPr>
            <a:normAutofit fontScale="90000"/>
          </a:bodyPr>
          <a:lstStyle/>
          <a:p>
            <a:r>
              <a:rPr lang="en-GB"/>
              <a:t>Comparison to other trusts: where your trust has performed somewhat better</a:t>
            </a:r>
          </a:p>
        </p:txBody>
      </p:sp>
      <p:sp>
        <p:nvSpPr>
          <p:cNvPr id="22" name="TextBox 21">
            <a:extLst>
              <a:ext uri="{FF2B5EF4-FFF2-40B4-BE49-F238E27FC236}">
                <a16:creationId xmlns:a16="http://schemas.microsoft.com/office/drawing/2014/main" id="{9E4FC6BF-5B4F-2C08-76B6-8B48E4EC448B}"/>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somewhat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17DE6BFF-1142-328D-F346-80A44BBE473E}"/>
              </a:ext>
            </a:extLst>
          </p:cNvPr>
          <p:cNvGraphicFramePr>
            <a:graphicFrameLocks noGrp="1"/>
          </p:cNvGraphicFramePr>
          <p:nvPr/>
        </p:nvGraphicFramePr>
        <p:xfrm>
          <a:off x="338400" y="1916955"/>
          <a:ext cx="11509200" cy="970735"/>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5590FCB7-2977-5840-9EA0-E251A48A345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32399050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AD086F-F4BA-5A49-3A11-BC1301D2D2D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B0A7363-A48E-6F0C-C773-21CED5F77D52}"/>
              </a:ext>
            </a:extLst>
          </p:cNvPr>
          <p:cNvSpPr>
            <a:spLocks noGrp="1"/>
          </p:cNvSpPr>
          <p:nvPr>
            <p:ph type="title"/>
          </p:nvPr>
        </p:nvSpPr>
        <p:spPr/>
        <p:txBody>
          <a:bodyPr>
            <a:normAutofit fontScale="90000"/>
          </a:bodyPr>
          <a:lstStyle/>
          <a:p>
            <a:r>
              <a:rPr lang="en-GB"/>
              <a:t>Comparison to other trusts: where your trust has performed somewhat worse</a:t>
            </a:r>
          </a:p>
        </p:txBody>
      </p:sp>
      <p:sp>
        <p:nvSpPr>
          <p:cNvPr id="22" name="TextBox 21">
            <a:extLst>
              <a:ext uri="{FF2B5EF4-FFF2-40B4-BE49-F238E27FC236}">
                <a16:creationId xmlns:a16="http://schemas.microsoft.com/office/drawing/2014/main" id="{BC40E779-1B25-330B-C45B-D6B391FF0452}"/>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somewhat 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A4050EBF-28CD-2D5D-3A5B-0FAC969E9A9B}"/>
              </a:ext>
            </a:extLst>
          </p:cNvPr>
          <p:cNvGraphicFramePr>
            <a:graphicFrameLocks noGrp="1"/>
          </p:cNvGraphicFramePr>
          <p:nvPr>
            <p:extLst>
              <p:ext uri="{D42A27DB-BD31-4B8C-83A1-F6EECF244321}">
                <p14:modId xmlns:p14="http://schemas.microsoft.com/office/powerpoint/2010/main" val="2730169045"/>
              </p:ext>
            </p:extLst>
          </p:nvPr>
        </p:nvGraphicFramePr>
        <p:xfrm>
          <a:off x="337589" y="1971040"/>
          <a:ext cx="11509200" cy="952103"/>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2759254270"/>
                    </a:ext>
                  </a:extLst>
                </a:gridCol>
              </a:tblGrid>
              <a:tr h="335280">
                <a:tc>
                  <a:txBody>
                    <a:bodyPr/>
                    <a:lstStyle/>
                    <a:p>
                      <a:pPr algn="ctr"/>
                      <a:r>
                        <a:rPr lang="en-GB" sz="140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Q15. Did your NHS mental health team involve you in a plan for your care?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7794E5AF-059F-1AD7-2988-0A6543E263C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436415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2D0C03-FFB1-8480-C37A-9D8F4854D31B}"/>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5CBFA2E0-6952-4908-9C8D-1455A3259408}"/>
              </a:ext>
            </a:extLst>
          </p:cNvPr>
          <p:cNvSpPr txBox="1">
            <a:spLocks/>
          </p:cNvSpPr>
          <p:nvPr/>
        </p:nvSpPr>
        <p:spPr>
          <a:xfrm>
            <a:off x="444458" y="611752"/>
            <a:ext cx="11417300" cy="6540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a:solidFill>
                  <a:srgbClr val="6D276A"/>
                </a:solidFill>
                <a:latin typeface="Arial" panose="020B0604020202020204" pitchFamily="34" charset="0"/>
                <a:cs typeface="Arial" panose="020B0604020202020204" pitchFamily="34" charset="0"/>
              </a:rPr>
              <a:t>How to interpret benchmarking in this report (continued)</a:t>
            </a:r>
          </a:p>
        </p:txBody>
      </p:sp>
      <p:sp>
        <p:nvSpPr>
          <p:cNvPr id="4" name="Rectangle 3">
            <a:extLst>
              <a:ext uri="{FF2B5EF4-FFF2-40B4-BE49-F238E27FC236}">
                <a16:creationId xmlns:a16="http://schemas.microsoft.com/office/drawing/2014/main" id="{892212D0-2C94-8C5E-D051-AED949B85D54}"/>
              </a:ext>
            </a:extLst>
          </p:cNvPr>
          <p:cNvSpPr/>
          <p:nvPr/>
        </p:nvSpPr>
        <p:spPr>
          <a:xfrm>
            <a:off x="419970" y="1265802"/>
            <a:ext cx="11327572" cy="3293209"/>
          </a:xfrm>
          <a:prstGeom prst="rect">
            <a:avLst/>
          </a:prstGeom>
        </p:spPr>
        <p:txBody>
          <a:bodyPr wrap="square">
            <a:spAutoFit/>
          </a:bodyPr>
          <a:lstStyle/>
          <a:p>
            <a:pPr>
              <a:spcBef>
                <a:spcPts val="600"/>
              </a:spcBef>
              <a:spcAft>
                <a:spcPts val="600"/>
              </a:spcAft>
            </a:pPr>
            <a:r>
              <a:rPr lang="en-GB" sz="120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20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defRPr/>
            </a:pPr>
            <a:r>
              <a:rPr lang="en-GB" sz="120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 of responses. </a:t>
            </a:r>
          </a:p>
          <a:p>
            <a:pPr>
              <a:spcBef>
                <a:spcPts val="600"/>
              </a:spcBef>
              <a:spcAft>
                <a:spcPts val="600"/>
              </a:spcAft>
            </a:pPr>
            <a:r>
              <a:rPr lang="en-GB" sz="120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200">
                <a:latin typeface="Arial" panose="020B0604020202020204" pitchFamily="34" charset="0"/>
                <a:cs typeface="Arial" panose="020B0604020202020204" pitchFamily="34" charset="0"/>
                <a:hlinkClick r:id="rId2"/>
              </a:rPr>
              <a:t>NHS Surveys website</a:t>
            </a:r>
            <a:r>
              <a:rPr lang="en-GB" sz="1200">
                <a:latin typeface="Arial" panose="020B0604020202020204" pitchFamily="34" charset="0"/>
                <a:cs typeface="Arial" panose="020B0604020202020204" pitchFamily="34" charset="0"/>
              </a:rPr>
              <a:t>.</a:t>
            </a:r>
          </a:p>
        </p:txBody>
      </p:sp>
      <p:sp>
        <p:nvSpPr>
          <p:cNvPr id="3" name="Slide Number Placeholder 1">
            <a:extLst>
              <a:ext uri="{FF2B5EF4-FFF2-40B4-BE49-F238E27FC236}">
                <a16:creationId xmlns:a16="http://schemas.microsoft.com/office/drawing/2014/main" id="{5B8A536F-B4CA-237F-6560-322A8677336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9627173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9976F9-39F5-3862-3FAA-E07B6FC8085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993B799-C6D7-7D1D-7F82-1F15ABC5744F}"/>
              </a:ext>
            </a:extLst>
          </p:cNvPr>
          <p:cNvSpPr>
            <a:spLocks noGrp="1"/>
          </p:cNvSpPr>
          <p:nvPr>
            <p:ph type="title"/>
          </p:nvPr>
        </p:nvSpPr>
        <p:spPr/>
        <p:txBody>
          <a:bodyPr>
            <a:normAutofit fontScale="90000"/>
          </a:bodyPr>
          <a:lstStyle/>
          <a:p>
            <a:r>
              <a:rPr lang="en-GB"/>
              <a:t>Comparison to other trusts: where your trust has performed worse</a:t>
            </a:r>
          </a:p>
        </p:txBody>
      </p:sp>
      <p:sp>
        <p:nvSpPr>
          <p:cNvPr id="22" name="TextBox 21">
            <a:extLst>
              <a:ext uri="{FF2B5EF4-FFF2-40B4-BE49-F238E27FC236}">
                <a16:creationId xmlns:a16="http://schemas.microsoft.com/office/drawing/2014/main" id="{569C1C5C-2C89-9DA3-0489-404DF4D9CAE1}"/>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worse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5EF33DFA-693F-082E-7142-28795F878AEF}"/>
              </a:ext>
            </a:extLst>
          </p:cNvPr>
          <p:cNvGraphicFramePr>
            <a:graphicFrameLocks noGrp="1"/>
          </p:cNvGraphicFramePr>
          <p:nvPr/>
        </p:nvGraphicFramePr>
        <p:xfrm>
          <a:off x="338737" y="1935306"/>
          <a:ext cx="11509200" cy="971999"/>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3952846039"/>
                    </a:ext>
                  </a:extLst>
                </a:gridCol>
              </a:tblGrid>
              <a:tr h="365957">
                <a:tc>
                  <a:txBody>
                    <a:bodyPr/>
                    <a:lstStyle/>
                    <a:p>
                      <a:pPr algn="ctr"/>
                      <a:r>
                        <a:rPr lang="en-GB" sz="140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3E1CEA4A-F1D2-AFE6-8087-7FE618BD780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1213168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133030-5D82-5B8F-BF61-290355CFD50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6E71969-01D3-41B2-CCB0-F3301F2A2882}"/>
              </a:ext>
            </a:extLst>
          </p:cNvPr>
          <p:cNvSpPr>
            <a:spLocks noGrp="1"/>
          </p:cNvSpPr>
          <p:nvPr>
            <p:ph type="title"/>
          </p:nvPr>
        </p:nvSpPr>
        <p:spPr/>
        <p:txBody>
          <a:bodyPr>
            <a:normAutofit fontScale="90000"/>
          </a:bodyPr>
          <a:lstStyle/>
          <a:p>
            <a:r>
              <a:rPr lang="en-GB"/>
              <a:t>Comparison to other trusts: where your trust has performed much worse</a:t>
            </a:r>
          </a:p>
        </p:txBody>
      </p:sp>
      <p:sp>
        <p:nvSpPr>
          <p:cNvPr id="22" name="TextBox 21">
            <a:extLst>
              <a:ext uri="{FF2B5EF4-FFF2-40B4-BE49-F238E27FC236}">
                <a16:creationId xmlns:a16="http://schemas.microsoft.com/office/drawing/2014/main" id="{9B3653A3-CAC9-F569-99A3-50412B8791AA}"/>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A4906DEC-8ECE-A935-6178-446E13C5BBFE}"/>
              </a:ext>
            </a:extLst>
          </p:cNvPr>
          <p:cNvGraphicFramePr>
            <a:graphicFrameLocks noGrp="1"/>
          </p:cNvGraphicFramePr>
          <p:nvPr/>
        </p:nvGraphicFramePr>
        <p:xfrm>
          <a:off x="341400" y="1935305"/>
          <a:ext cx="11509200" cy="972000"/>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317749921"/>
                    </a:ext>
                  </a:extLst>
                </a:gridCol>
              </a:tblGrid>
              <a:tr h="359476">
                <a:tc>
                  <a:txBody>
                    <a:bodyPr/>
                    <a:lstStyle/>
                    <a:p>
                      <a:pPr algn="ctr"/>
                      <a:r>
                        <a:rPr lang="en-GB" sz="140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CAAFCA96-F7E5-75E4-BFCE-37E435150F4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9049212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A9DC19-CFF8-47C3-8D96-AA295D08EA24}"/>
              </a:ext>
            </a:extLst>
          </p:cNvPr>
          <p:cNvSpPr>
            <a:spLocks noGrp="1"/>
          </p:cNvSpPr>
          <p:nvPr>
            <p:ph type="title"/>
          </p:nvPr>
        </p:nvSpPr>
        <p:spPr>
          <a:xfrm>
            <a:off x="690465" y="748750"/>
            <a:ext cx="7422765" cy="553998"/>
          </a:xfrm>
        </p:spPr>
        <p:txBody>
          <a:bodyPr/>
          <a:lstStyle/>
          <a:p>
            <a:r>
              <a:rPr lang="en-GB" sz="4000"/>
              <a:t>Thank you.</a:t>
            </a:r>
            <a:endParaRPr lang="en-GB"/>
          </a:p>
        </p:txBody>
      </p:sp>
      <p:sp>
        <p:nvSpPr>
          <p:cNvPr id="4" name="Title 4">
            <a:extLst>
              <a:ext uri="{FF2B5EF4-FFF2-40B4-BE49-F238E27FC236}">
                <a16:creationId xmlns:a16="http://schemas.microsoft.com/office/drawing/2014/main" id="{5CF4AF89-8CD5-4178-8A6A-05115992876D}"/>
              </a:ext>
            </a:extLst>
          </p:cNvPr>
          <p:cNvSpPr txBox="1">
            <a:spLocks/>
          </p:cNvSpPr>
          <p:nvPr/>
        </p:nvSpPr>
        <p:spPr>
          <a:xfrm>
            <a:off x="690465" y="1972178"/>
            <a:ext cx="5969013" cy="7755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800">
                <a:latin typeface="Arial" panose="020B0604020202020204" pitchFamily="34" charset="0"/>
                <a:cs typeface="Arial" panose="020B0604020202020204" pitchFamily="34" charset="0"/>
              </a:rPr>
              <a:t>For further information please contact the Survey Coordination Centre: </a:t>
            </a:r>
          </a:p>
        </p:txBody>
      </p:sp>
      <p:sp>
        <p:nvSpPr>
          <p:cNvPr id="6" name="Title 4">
            <a:extLst>
              <a:ext uri="{FF2B5EF4-FFF2-40B4-BE49-F238E27FC236}">
                <a16:creationId xmlns:a16="http://schemas.microsoft.com/office/drawing/2014/main" id="{200F0B5E-CFE0-473B-9158-4E88FE81D923}"/>
              </a:ext>
            </a:extLst>
          </p:cNvPr>
          <p:cNvSpPr txBox="1">
            <a:spLocks/>
          </p:cNvSpPr>
          <p:nvPr/>
        </p:nvSpPr>
        <p:spPr>
          <a:xfrm>
            <a:off x="690465" y="3043650"/>
            <a:ext cx="6391979" cy="3323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400" b="1">
                <a:latin typeface="Arial" panose="020B0604020202020204" pitchFamily="34" charset="0"/>
                <a:cs typeface="Arial" panose="020B0604020202020204" pitchFamily="34" charset="0"/>
              </a:rPr>
              <a:t>mentalhealth@surveycoordination.com</a:t>
            </a:r>
          </a:p>
        </p:txBody>
      </p:sp>
      <p:sp>
        <p:nvSpPr>
          <p:cNvPr id="7" name="Slide Number Placeholder 1">
            <a:extLst>
              <a:ext uri="{FF2B5EF4-FFF2-40B4-BE49-F238E27FC236}">
                <a16:creationId xmlns:a16="http://schemas.microsoft.com/office/drawing/2014/main" id="{EDE6F636-C3D1-41A5-84F2-01770C6E8A9F}"/>
              </a:ext>
              <a:ext uri="{C183D7F6-B498-43B3-948B-1728B52AA6E4}">
                <adec:decorative xmlns:adec="http://schemas.microsoft.com/office/drawing/2017/decorative" val="1"/>
              </a:ext>
            </a:extLst>
          </p:cNvPr>
          <p:cNvSpPr txBox="1">
            <a:spLocks/>
          </p:cNvSpPr>
          <p:nvPr/>
        </p:nvSpPr>
        <p:spPr>
          <a:xfrm>
            <a:off x="437230" y="6492875"/>
            <a:ext cx="253235" cy="365125"/>
          </a:xfrm>
          <a:prstGeom prst="rect">
            <a:avLst/>
          </a:prstGeom>
        </p:spPr>
        <p:txBody>
          <a:bodyPr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122</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7DEFD6F9-7B48-A5BF-051F-CB7DFB98CB48}"/>
              </a:ext>
            </a:extLst>
          </p:cNvPr>
          <p:cNvSpPr/>
          <p:nvPr/>
        </p:nvSpPr>
        <p:spPr>
          <a:xfrm>
            <a:off x="439020" y="1306236"/>
            <a:ext cx="10798442" cy="1323439"/>
          </a:xfrm>
          <a:prstGeom prst="rect">
            <a:avLst/>
          </a:prstGeom>
          <a:noFill/>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Where a question has less than 30 trusts with data, the ‘expected range’ technique has not been applied. Instead, your trust’s individual question score has been provided.  </a:t>
            </a:r>
          </a:p>
          <a:p>
            <a:pPr>
              <a:spcBef>
                <a:spcPts val="600"/>
              </a:spcBef>
              <a:spcAft>
                <a:spcPts val="600"/>
              </a:spcAft>
            </a:pPr>
            <a:r>
              <a:rPr lang="en-GB" sz="1200" dirty="0">
                <a:latin typeface="Arial" panose="020B0604020202020204" pitchFamily="34" charset="0"/>
                <a:cs typeface="Arial" panose="020B0604020202020204" pitchFamily="34" charset="0"/>
              </a:rPr>
              <a:t>The purple bar in the chart shows your trust score. The number of responses received for each evaluative question and your trust score are shown in the adjacent table. Please see example below. </a:t>
            </a:r>
          </a:p>
          <a:p>
            <a:pPr>
              <a:spcBef>
                <a:spcPts val="600"/>
              </a:spcBef>
              <a:spcAft>
                <a:spcPts val="600"/>
              </a:spcAft>
            </a:pPr>
            <a:r>
              <a:rPr lang="en-GB" sz="1200" dirty="0">
                <a:latin typeface="Arial" panose="020B0604020202020204" pitchFamily="34" charset="0"/>
                <a:cs typeface="Arial" panose="020B0604020202020204" pitchFamily="34" charset="0"/>
              </a:rPr>
              <a:t>For information on scoring, please refer to the </a:t>
            </a:r>
            <a:r>
              <a:rPr lang="en-GB" sz="1200" dirty="0">
                <a:latin typeface="Arial" panose="020B0604020202020204" pitchFamily="34" charset="0"/>
                <a:cs typeface="Arial" panose="020B0604020202020204" pitchFamily="34" charset="0"/>
                <a:hlinkClick r:id="rId3" action="ppaction://hlinksldjump"/>
              </a:rPr>
              <a:t>‘How questions are scored’</a:t>
            </a:r>
            <a:r>
              <a:rPr lang="en-GB" sz="1200" dirty="0">
                <a:latin typeface="Arial" panose="020B0604020202020204" pitchFamily="34" charset="0"/>
                <a:cs typeface="Arial" panose="020B0604020202020204" pitchFamily="34" charset="0"/>
              </a:rPr>
              <a:t> slide. </a:t>
            </a:r>
          </a:p>
        </p:txBody>
      </p:sp>
      <p:pic>
        <p:nvPicPr>
          <p:cNvPr id="3" name="Picture 2">
            <a:extLst>
              <a:ext uri="{FF2B5EF4-FFF2-40B4-BE49-F238E27FC236}">
                <a16:creationId xmlns:a16="http://schemas.microsoft.com/office/drawing/2014/main" id="{B2F44B8C-D4C4-D71D-6374-395A3734A1A3}"/>
              </a:ext>
            </a:extLst>
          </p:cNvPr>
          <p:cNvPicPr>
            <a:picLocks noChangeAspect="1"/>
          </p:cNvPicPr>
          <p:nvPr/>
        </p:nvPicPr>
        <p:blipFill>
          <a:blip r:embed="rId4"/>
          <a:stretch>
            <a:fillRect/>
          </a:stretch>
        </p:blipFill>
        <p:spPr>
          <a:xfrm>
            <a:off x="924561" y="3177658"/>
            <a:ext cx="8240623" cy="1635974"/>
          </a:xfrm>
          <a:prstGeom prst="rect">
            <a:avLst/>
          </a:prstGeom>
          <a:ln>
            <a:noFill/>
          </a:ln>
        </p:spPr>
      </p:pic>
      <p:pic>
        <p:nvPicPr>
          <p:cNvPr id="5" name="Picture 4" descr="A black and white rectangular box with white text&#10;&#10;Description automatically generated">
            <a:extLst>
              <a:ext uri="{FF2B5EF4-FFF2-40B4-BE49-F238E27FC236}">
                <a16:creationId xmlns:a16="http://schemas.microsoft.com/office/drawing/2014/main" id="{C0151041-0D3A-C77C-2336-7B80EE1B3D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44991" y="3086217"/>
            <a:ext cx="1458700" cy="1438298"/>
          </a:xfrm>
          <a:prstGeom prst="rect">
            <a:avLst/>
          </a:prstGeom>
        </p:spPr>
      </p:pic>
      <p:sp>
        <p:nvSpPr>
          <p:cNvPr id="7" name="Rectangle 6">
            <a:extLst>
              <a:ext uri="{FF2B5EF4-FFF2-40B4-BE49-F238E27FC236}">
                <a16:creationId xmlns:a16="http://schemas.microsoft.com/office/drawing/2014/main" id="{A50D3683-6D04-F12B-1589-84949A286FD3}"/>
              </a:ext>
            </a:extLst>
          </p:cNvPr>
          <p:cNvSpPr/>
          <p:nvPr/>
        </p:nvSpPr>
        <p:spPr>
          <a:xfrm>
            <a:off x="628768" y="2938897"/>
            <a:ext cx="10638671" cy="204216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itle 3">
            <a:extLst>
              <a:ext uri="{FF2B5EF4-FFF2-40B4-BE49-F238E27FC236}">
                <a16:creationId xmlns:a16="http://schemas.microsoft.com/office/drawing/2014/main" id="{3D0E3495-DEFE-B757-7151-42DFB1706959}"/>
              </a:ext>
            </a:extLst>
          </p:cNvPr>
          <p:cNvSpPr>
            <a:spLocks noGrp="1"/>
          </p:cNvSpPr>
          <p:nvPr>
            <p:ph type="title"/>
          </p:nvPr>
        </p:nvSpPr>
        <p:spPr>
          <a:xfrm>
            <a:off x="439020" y="613664"/>
            <a:ext cx="11417697" cy="654856"/>
          </a:xfrm>
        </p:spPr>
        <p:txBody>
          <a:bodyPr>
            <a:normAutofit/>
          </a:bodyPr>
          <a:lstStyle/>
          <a:p>
            <a:r>
              <a:rPr lang="en-GB" dirty="0"/>
              <a:t>How to interpret charts in this report</a:t>
            </a:r>
          </a:p>
        </p:txBody>
      </p:sp>
    </p:spTree>
    <p:extLst>
      <p:ext uri="{BB962C8B-B14F-4D97-AF65-F5344CB8AC3E}">
        <p14:creationId xmlns:p14="http://schemas.microsoft.com/office/powerpoint/2010/main" val="7829252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F8B4044-748E-1A41-BE83-C81921BADF02}"/>
              </a:ext>
            </a:extLst>
          </p:cNvPr>
          <p:cNvSpPr>
            <a:spLocks noGrp="1"/>
          </p:cNvSpPr>
          <p:nvPr>
            <p:ph type="title"/>
          </p:nvPr>
        </p:nvSpPr>
        <p:spPr>
          <a:xfrm>
            <a:off x="628769" y="1805355"/>
            <a:ext cx="9138686" cy="1231106"/>
          </a:xfrm>
        </p:spPr>
        <p:txBody>
          <a:bodyPr/>
          <a:lstStyle/>
          <a:p>
            <a:pPr>
              <a:lnSpc>
                <a:spcPct val="100000"/>
              </a:lnSpc>
            </a:pPr>
            <a:r>
              <a:rPr lang="en-GB" b="1" dirty="0">
                <a:cs typeface="Arial" panose="020B0604020202020204" pitchFamily="34" charset="0"/>
              </a:rPr>
              <a:t>Assessment Service Group:</a:t>
            </a:r>
            <a:br>
              <a:rPr lang="en-GB"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D9EA8432-5498-FA4D-15DD-89222F50DD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1F21960D-4988-3657-ACE4-716D29236520}"/>
              </a:ext>
            </a:extLst>
          </p:cNvPr>
          <p:cNvSpPr txBox="1"/>
          <p:nvPr/>
        </p:nvSpPr>
        <p:spPr>
          <a:xfrm>
            <a:off x="628769" y="4946728"/>
            <a:ext cx="7962781" cy="369332"/>
          </a:xfrm>
          <a:prstGeom prst="rect">
            <a:avLst/>
          </a:prstGeom>
          <a:noFill/>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Please note</a:t>
            </a:r>
            <a:r>
              <a:rPr lang="en-US" dirty="0">
                <a:solidFill>
                  <a:schemeClr val="bg1"/>
                </a:solidFill>
                <a:latin typeface="Arial" panose="020B0604020202020204" pitchFamily="34" charset="0"/>
                <a:cs typeface="Arial" panose="020B0604020202020204" pitchFamily="34" charset="0"/>
              </a:rPr>
              <a:t>: If data is missing, this is due to a low number of responses.</a:t>
            </a:r>
            <a:endParaRPr lang="en-GB"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69072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7800D2B8-D4D6-2204-422F-6809E0948328}"/>
              </a:ext>
            </a:extLst>
          </p:cNvPr>
          <p:cNvSpPr>
            <a:spLocks noGrp="1"/>
          </p:cNvSpPr>
          <p:nvPr>
            <p:ph type="title"/>
          </p:nvPr>
        </p:nvSpPr>
        <p:spPr>
          <a:xfrm>
            <a:off x="419970" y="613664"/>
            <a:ext cx="11417697" cy="654856"/>
          </a:xfrm>
        </p:spPr>
        <p:txBody>
          <a:bodyPr>
            <a:normAutofit/>
          </a:bodyPr>
          <a:lstStyle/>
          <a:p>
            <a:r>
              <a:rPr lang="en-GB"/>
              <a:t>Section 1. </a:t>
            </a:r>
            <a:r>
              <a:rPr lang="en-US"/>
              <a:t>Support while waiting </a:t>
            </a:r>
            <a:endParaRPr lang="en-GB"/>
          </a:p>
        </p:txBody>
      </p:sp>
      <p:sp>
        <p:nvSpPr>
          <p:cNvPr id="2" name="Slide Number Placeholder 1">
            <a:extLst>
              <a:ext uri="{FF2B5EF4-FFF2-40B4-BE49-F238E27FC236}">
                <a16:creationId xmlns:a16="http://schemas.microsoft.com/office/drawing/2014/main" id="{98E17ADD-F76C-F92D-2215-8467CD20B41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B1F698CD-7FFC-ADD4-4188-59D5642DA70D}"/>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1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52588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5C84CC-BEEF-28CF-5EBB-FEF38249C60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496E928-23D5-C52B-0102-9BA6DFB583E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EFAFFF0A-B9E1-428A-4029-F55DD0903A25}"/>
              </a:ext>
            </a:extLst>
          </p:cNvPr>
          <p:cNvGraphicFramePr>
            <a:graphicFrameLocks noGrp="1"/>
          </p:cNvGraphicFramePr>
          <p:nvPr>
            <p:extLst>
              <p:ext uri="{D42A27DB-BD31-4B8C-83A1-F6EECF244321}">
                <p14:modId xmlns:p14="http://schemas.microsoft.com/office/powerpoint/2010/main" val="857597499"/>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7.9</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NaN</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NaN</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NaN</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E7F51762-B7FB-D07C-506D-708B9E134EB5}"/>
              </a:ext>
            </a:extLst>
          </p:cNvPr>
          <p:cNvSpPr txBox="1"/>
          <p:nvPr/>
        </p:nvSpPr>
        <p:spPr>
          <a:xfrm>
            <a:off x="363640" y="3423146"/>
            <a:ext cx="1707950" cy="5078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Q7. </a:t>
            </a:r>
            <a:r>
              <a:rPr lang="en-GB" sz="900" dirty="0"/>
              <a:t>Was the support offered appropriate for your mental health needs?</a:t>
            </a:r>
            <a:endParaRPr lang="en-GB" dirty="0"/>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492DD716-486B-B410-E486-FED89EEBA04E}"/>
              </a:ext>
            </a:extLst>
          </p:cNvPr>
          <p:cNvGrpSpPr/>
          <p:nvPr/>
        </p:nvGrpSpPr>
        <p:grpSpPr>
          <a:xfrm>
            <a:off x="162537" y="1360256"/>
            <a:ext cx="8280000" cy="1796400"/>
            <a:chOff x="361028" y="1452764"/>
            <a:chExt cx="8280000" cy="1538336"/>
          </a:xfrm>
        </p:grpSpPr>
        <p:graphicFrame>
          <p:nvGraphicFramePr>
            <p:cNvPr id="9" name="Q6">
              <a:extLst>
                <a:ext uri="{FF2B5EF4-FFF2-40B4-BE49-F238E27FC236}">
                  <a16:creationId xmlns:a16="http://schemas.microsoft.com/office/drawing/2014/main" id="{B0D65F46-2E70-8AB2-B042-E303468C1786}"/>
                </a:ext>
              </a:extLst>
            </p:cNvPr>
            <p:cNvGraphicFramePr/>
            <p:nvPr>
              <p:extLst>
                <p:ext uri="{D42A27DB-BD31-4B8C-83A1-F6EECF244321}">
                  <p14:modId xmlns:p14="http://schemas.microsoft.com/office/powerpoint/2010/main" val="216806274"/>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6AD1FBDA-4C93-04C4-670A-998C7BE0FF89}"/>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5A0EF4D8-5DED-0773-F5FD-28B28C7AD17C}"/>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8F0D3B9-F0C5-2D56-590E-0A057CDC2D91}"/>
              </a:ext>
            </a:extLst>
          </p:cNvPr>
          <p:cNvSpPr>
            <a:spLocks noGrp="1"/>
          </p:cNvSpPr>
          <p:nvPr>
            <p:ph type="title"/>
          </p:nvPr>
        </p:nvSpPr>
        <p:spPr>
          <a:xfrm>
            <a:off x="419970" y="613664"/>
            <a:ext cx="11417697" cy="654856"/>
          </a:xfrm>
        </p:spPr>
        <p:txBody>
          <a:bodyPr/>
          <a:lstStyle/>
          <a:p>
            <a:r>
              <a:rPr lang="en-GB" dirty="0"/>
              <a:t>Section 1. </a:t>
            </a:r>
            <a:r>
              <a:rPr lang="en-US" dirty="0"/>
              <a:t>Support while waiting </a:t>
            </a:r>
            <a:r>
              <a:rPr lang="en-GB" dirty="0"/>
              <a:t>(continued)</a:t>
            </a:r>
          </a:p>
        </p:txBody>
      </p:sp>
      <p:graphicFrame>
        <p:nvGraphicFramePr>
          <p:cNvPr id="3" name="Q7" descr="Bar chart showing breakdown of length of stay for this NHS trust.">
            <a:extLst>
              <a:ext uri="{FF2B5EF4-FFF2-40B4-BE49-F238E27FC236}">
                <a16:creationId xmlns:a16="http://schemas.microsoft.com/office/drawing/2014/main" id="{C9004CB6-FD89-4DF6-36D4-6583C78E2201}"/>
              </a:ext>
            </a:extLst>
          </p:cNvPr>
          <p:cNvGraphicFramePr/>
          <p:nvPr>
            <p:extLst>
              <p:ext uri="{D42A27DB-BD31-4B8C-83A1-F6EECF244321}">
                <p14:modId xmlns:p14="http://schemas.microsoft.com/office/powerpoint/2010/main" val="3535932470"/>
              </p:ext>
            </p:extLst>
          </p:nvPr>
        </p:nvGraphicFramePr>
        <p:xfrm>
          <a:off x="1236883" y="3161925"/>
          <a:ext cx="8244000" cy="11664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B7A143B7-F423-8DCA-0C72-BBED071688FC}"/>
              </a:ext>
            </a:extLst>
          </p:cNvPr>
          <p:cNvSpPr txBox="1"/>
          <p:nvPr/>
        </p:nvSpPr>
        <p:spPr>
          <a:xfrm>
            <a:off x="683693" y="6074747"/>
            <a:ext cx="9812030" cy="646331"/>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Q7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a:p>
            <a:endParaRPr lang="en-GB"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22700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F4B8F735-592B-D44C-A3B9-CE3D252A8761}"/>
              </a:ext>
            </a:extLst>
          </p:cNvPr>
          <p:cNvSpPr>
            <a:spLocks noGrp="1"/>
          </p:cNvSpPr>
          <p:nvPr>
            <p:ph type="title"/>
          </p:nvPr>
        </p:nvSpPr>
        <p:spPr>
          <a:xfrm>
            <a:off x="419970" y="623189"/>
            <a:ext cx="11417697" cy="654856"/>
          </a:xfrm>
        </p:spPr>
        <p:txBody>
          <a:bodyPr>
            <a:normAutofit/>
          </a:bodyPr>
          <a:lstStyle/>
          <a:p>
            <a:r>
              <a:rPr lang="en-GB"/>
              <a:t>Section 2. Mental Health Team </a:t>
            </a:r>
          </a:p>
        </p:txBody>
      </p:sp>
      <p:sp>
        <p:nvSpPr>
          <p:cNvPr id="6" name="TextBox 5">
            <a:extLst>
              <a:ext uri="{FF2B5EF4-FFF2-40B4-BE49-F238E27FC236}">
                <a16:creationId xmlns:a16="http://schemas.microsoft.com/office/drawing/2014/main" id="{61437CD1-91BB-7099-C797-2A4B715F88EA}"/>
              </a:ext>
            </a:extLst>
          </p:cNvPr>
          <p:cNvSpPr txBox="1"/>
          <p:nvPr/>
        </p:nvSpPr>
        <p:spPr>
          <a:xfrm>
            <a:off x="425225" y="1153140"/>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DE8FFC55-DFEF-A24E-94CB-B118A9D48702}"/>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2" descr="A bar chart showing the range of section scores for all NHS trusts for Section 1 (Health and social care workers).">
            <a:extLst>
              <a:ext uri="{FF2B5EF4-FFF2-40B4-BE49-F238E27FC236}">
                <a16:creationId xmlns:a16="http://schemas.microsoft.com/office/drawing/2014/main" id="{2E65A53E-309E-36A2-780E-26341F1DA6F2}"/>
              </a:ext>
            </a:extLst>
          </p:cNvPr>
          <p:cNvGraphicFramePr/>
          <p:nvPr>
            <p:extLst>
              <p:ext uri="{D42A27DB-BD31-4B8C-83A1-F6EECF244321}">
                <p14:modId xmlns:p14="http://schemas.microsoft.com/office/powerpoint/2010/main" val="2243558927"/>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C6D13395-6167-FB10-9E2C-81D6EE437B3C}"/>
              </a:ext>
            </a:extLst>
          </p:cNvPr>
          <p:cNvGraphicFramePr>
            <a:graphicFrameLocks noGrp="1"/>
          </p:cNvGraphicFramePr>
          <p:nvPr>
            <p:extLst>
              <p:ext uri="{D42A27DB-BD31-4B8C-83A1-F6EECF244321}">
                <p14:modId xmlns:p14="http://schemas.microsoft.com/office/powerpoint/2010/main" val="1461383505"/>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5.9</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399742E9-C281-16A9-65FA-5E5E66416C6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861856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16701D-4225-6A81-459A-60F81525893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576654A-5F7E-7F7C-5646-2E9370EB405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783B21B4-72EF-ACCD-EE48-BDCD1040E5AD}"/>
              </a:ext>
            </a:extLst>
          </p:cNvPr>
          <p:cNvGraphicFramePr>
            <a:graphicFrameLocks noGrp="1"/>
          </p:cNvGraphicFramePr>
          <p:nvPr>
            <p:extLst>
              <p:ext uri="{D42A27DB-BD31-4B8C-83A1-F6EECF244321}">
                <p14:modId xmlns:p14="http://schemas.microsoft.com/office/powerpoint/2010/main" val="2972799231"/>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7.8</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9F3F81C1-8A30-20B9-1BB2-6BECEBF08F18}"/>
              </a:ext>
            </a:extLst>
          </p:cNvPr>
          <p:cNvGrpSpPr/>
          <p:nvPr/>
        </p:nvGrpSpPr>
        <p:grpSpPr>
          <a:xfrm>
            <a:off x="162537" y="1360256"/>
            <a:ext cx="8280000" cy="1796400"/>
            <a:chOff x="361028" y="1452764"/>
            <a:chExt cx="8280000" cy="1538336"/>
          </a:xfrm>
        </p:grpSpPr>
        <p:graphicFrame>
          <p:nvGraphicFramePr>
            <p:cNvPr id="9" name="Q8">
              <a:extLst>
                <a:ext uri="{FF2B5EF4-FFF2-40B4-BE49-F238E27FC236}">
                  <a16:creationId xmlns:a16="http://schemas.microsoft.com/office/drawing/2014/main" id="{3B80D168-0A39-EF2C-EFE8-29D134BCE124}"/>
                </a:ext>
              </a:extLst>
            </p:cNvPr>
            <p:cNvGraphicFramePr/>
            <p:nvPr>
              <p:extLst>
                <p:ext uri="{D42A27DB-BD31-4B8C-83A1-F6EECF244321}">
                  <p14:modId xmlns:p14="http://schemas.microsoft.com/office/powerpoint/2010/main" val="3359492469"/>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2D90DD21-7B44-5E64-DC90-53188A49C1A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76AABD42-1F92-36C9-3164-FFE31B791E56}"/>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952880AB-41DE-5758-5EEC-C6907195A9ED}"/>
              </a:ext>
            </a:extLst>
          </p:cNvPr>
          <p:cNvSpPr>
            <a:spLocks noGrp="1"/>
          </p:cNvSpPr>
          <p:nvPr>
            <p:ph type="title"/>
          </p:nvPr>
        </p:nvSpPr>
        <p:spPr>
          <a:xfrm>
            <a:off x="419970" y="613664"/>
            <a:ext cx="11417697" cy="654856"/>
          </a:xfrm>
        </p:spPr>
        <p:txBody>
          <a:bodyPr/>
          <a:lstStyle/>
          <a:p>
            <a:r>
              <a:rPr lang="en-GB"/>
              <a:t>Section 2. </a:t>
            </a:r>
            <a:r>
              <a:rPr lang="en-GB" sz="2800">
                <a:latin typeface="Arial" panose="020B0604020202020204" pitchFamily="34" charset="0"/>
                <a:cs typeface="Arial" panose="020B0604020202020204" pitchFamily="34" charset="0"/>
              </a:rPr>
              <a:t>Mental Health Team </a:t>
            </a:r>
            <a:r>
              <a:rPr lang="en-GB"/>
              <a:t>(continued)</a:t>
            </a:r>
          </a:p>
        </p:txBody>
      </p:sp>
      <p:graphicFrame>
        <p:nvGraphicFramePr>
          <p:cNvPr id="3" name="Q11" descr="A chart showing how your Trust scored for Q13 compared with other trusts that took part; using the ‘expected range’ analysis technique. ">
            <a:extLst>
              <a:ext uri="{FF2B5EF4-FFF2-40B4-BE49-F238E27FC236}">
                <a16:creationId xmlns:a16="http://schemas.microsoft.com/office/drawing/2014/main" id="{41E358EB-4DC9-141D-D400-B53DE773743F}"/>
              </a:ext>
            </a:extLst>
          </p:cNvPr>
          <p:cNvGraphicFramePr>
            <a:graphicFrameLocks/>
          </p:cNvGraphicFramePr>
          <p:nvPr>
            <p:extLst>
              <p:ext uri="{D42A27DB-BD31-4B8C-83A1-F6EECF244321}">
                <p14:modId xmlns:p14="http://schemas.microsoft.com/office/powerpoint/2010/main" val="3749524897"/>
              </p:ext>
            </p:extLst>
          </p:nvPr>
        </p:nvGraphicFramePr>
        <p:xfrm>
          <a:off x="196010" y="5067980"/>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10" descr="A chart showing how your Trust scored for Q13 compared with other trusts that took part; using the ‘expected range’ analysis technique. ">
            <a:extLst>
              <a:ext uri="{FF2B5EF4-FFF2-40B4-BE49-F238E27FC236}">
                <a16:creationId xmlns:a16="http://schemas.microsoft.com/office/drawing/2014/main" id="{69CBC6A6-73CF-350A-3559-86CE256DE881}"/>
              </a:ext>
            </a:extLst>
          </p:cNvPr>
          <p:cNvGraphicFramePr/>
          <p:nvPr>
            <p:extLst>
              <p:ext uri="{D42A27DB-BD31-4B8C-83A1-F6EECF244321}">
                <p14:modId xmlns:p14="http://schemas.microsoft.com/office/powerpoint/2010/main" val="1229859895"/>
              </p:ext>
            </p:extLst>
          </p:nvPr>
        </p:nvGraphicFramePr>
        <p:xfrm>
          <a:off x="196010" y="4049024"/>
          <a:ext cx="8246527" cy="101895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9" descr="A chart showing how your Trust scored for Q12 compared with other trusts that took part; using the ‘expected range’ analysis technique. ">
            <a:extLst>
              <a:ext uri="{FF2B5EF4-FFF2-40B4-BE49-F238E27FC236}">
                <a16:creationId xmlns:a16="http://schemas.microsoft.com/office/drawing/2014/main" id="{234A5B72-FDDD-A5CA-8A43-59B973ED7CF2}"/>
              </a:ext>
            </a:extLst>
          </p:cNvPr>
          <p:cNvGraphicFramePr/>
          <p:nvPr>
            <p:extLst>
              <p:ext uri="{D42A27DB-BD31-4B8C-83A1-F6EECF244321}">
                <p14:modId xmlns:p14="http://schemas.microsoft.com/office/powerpoint/2010/main" val="864861072"/>
              </p:ext>
            </p:extLst>
          </p:nvPr>
        </p:nvGraphicFramePr>
        <p:xfrm>
          <a:off x="196010" y="2894893"/>
          <a:ext cx="8246527" cy="1154131"/>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451169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017856-CDA6-DCE6-3944-1F9610F7E1E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83594C-5F1B-C2B2-1234-83D7CD8F08F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E6D1CE55-F02D-D108-17D6-FD81DC4040C7}"/>
              </a:ext>
            </a:extLst>
          </p:cNvPr>
          <p:cNvGraphicFramePr>
            <a:graphicFrameLocks noGrp="1"/>
          </p:cNvGraphicFramePr>
          <p:nvPr>
            <p:extLst>
              <p:ext uri="{D42A27DB-BD31-4B8C-83A1-F6EECF244321}">
                <p14:modId xmlns:p14="http://schemas.microsoft.com/office/powerpoint/2010/main" val="2037224660"/>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5.4</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6131FED6-31B6-4EE0-185A-B7DC8DD9442E}"/>
              </a:ext>
            </a:extLst>
          </p:cNvPr>
          <p:cNvSpPr txBox="1"/>
          <p:nvPr/>
        </p:nvSpPr>
        <p:spPr>
          <a:xfrm>
            <a:off x="363640" y="3251277"/>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Q13. Did your mental health team tell you who to contact if you had any questions or concerns about your care or treatment?</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21F59206-35E6-E4E5-DC64-BD7BA5FBA3F3}"/>
              </a:ext>
            </a:extLst>
          </p:cNvPr>
          <p:cNvGrpSpPr/>
          <p:nvPr/>
        </p:nvGrpSpPr>
        <p:grpSpPr>
          <a:xfrm>
            <a:off x="162537" y="1360256"/>
            <a:ext cx="8280000" cy="1796400"/>
            <a:chOff x="361028" y="1452764"/>
            <a:chExt cx="8280000" cy="1538336"/>
          </a:xfrm>
        </p:grpSpPr>
        <p:graphicFrame>
          <p:nvGraphicFramePr>
            <p:cNvPr id="9" name="Q12">
              <a:extLst>
                <a:ext uri="{FF2B5EF4-FFF2-40B4-BE49-F238E27FC236}">
                  <a16:creationId xmlns:a16="http://schemas.microsoft.com/office/drawing/2014/main" id="{327FC3CE-EF4A-5280-34C4-391696822874}"/>
                </a:ext>
              </a:extLst>
            </p:cNvPr>
            <p:cNvGraphicFramePr/>
            <p:nvPr>
              <p:extLst>
                <p:ext uri="{D42A27DB-BD31-4B8C-83A1-F6EECF244321}">
                  <p14:modId xmlns:p14="http://schemas.microsoft.com/office/powerpoint/2010/main" val="4003478713"/>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14C7F801-DC91-1E3A-3303-6EE10EE0929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2EF658D6-6EE7-29EF-174E-F0D30613F4EC}"/>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F9158402-DC8C-8DDF-1CA8-74DA2C9B6671}"/>
              </a:ext>
            </a:extLst>
          </p:cNvPr>
          <p:cNvSpPr>
            <a:spLocks noGrp="1"/>
          </p:cNvSpPr>
          <p:nvPr>
            <p:ph type="title"/>
          </p:nvPr>
        </p:nvSpPr>
        <p:spPr>
          <a:xfrm>
            <a:off x="419970" y="613664"/>
            <a:ext cx="11417697" cy="654856"/>
          </a:xfrm>
        </p:spPr>
        <p:txBody>
          <a:bodyPr/>
          <a:lstStyle/>
          <a:p>
            <a:r>
              <a:rPr lang="en-GB"/>
              <a:t>Section 2. </a:t>
            </a:r>
            <a:r>
              <a:rPr lang="en-GB" sz="2800">
                <a:latin typeface="Arial" panose="020B0604020202020204" pitchFamily="34" charset="0"/>
                <a:cs typeface="Arial" panose="020B0604020202020204" pitchFamily="34" charset="0"/>
              </a:rPr>
              <a:t>Mental Health Team </a:t>
            </a:r>
            <a:r>
              <a:rPr lang="en-GB"/>
              <a:t>(continued)</a:t>
            </a:r>
          </a:p>
        </p:txBody>
      </p:sp>
      <p:graphicFrame>
        <p:nvGraphicFramePr>
          <p:cNvPr id="3" name="Q13" descr="A chart showing how your Trust scored for Q13 compared with other trusts that took part; using the ‘expected range’ analysis technique. ">
            <a:extLst>
              <a:ext uri="{FF2B5EF4-FFF2-40B4-BE49-F238E27FC236}">
                <a16:creationId xmlns:a16="http://schemas.microsoft.com/office/drawing/2014/main" id="{BAAD636D-166B-07D7-D8C8-233D34F315C6}"/>
              </a:ext>
            </a:extLst>
          </p:cNvPr>
          <p:cNvGraphicFramePr>
            <a:graphicFrameLocks/>
          </p:cNvGraphicFramePr>
          <p:nvPr>
            <p:extLst>
              <p:ext uri="{D42A27DB-BD31-4B8C-83A1-F6EECF244321}">
                <p14:modId xmlns:p14="http://schemas.microsoft.com/office/powerpoint/2010/main" val="1969199750"/>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20509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12685" y="5467076"/>
            <a:ext cx="3362610" cy="938719"/>
          </a:xfrm>
          <a:prstGeom prst="rect">
            <a:avLst/>
          </a:prstGeom>
          <a:noFill/>
        </p:spPr>
        <p:txBody>
          <a:bodyPr wrap="square" rtlCol="0">
            <a:spAutoFit/>
          </a:bodyPr>
          <a:lstStyle/>
          <a:p>
            <a:r>
              <a:rPr lang="en-GB" sz="1100">
                <a:latin typeface="Arial" panose="020B0604020202020204" pitchFamily="34" charset="0"/>
                <a:cs typeface="Arial" panose="020B0604020202020204" pitchFamily="34" charset="0"/>
              </a:rPr>
              <a:t>This work was carried out in accordance with the requirements of the international standard for organisations conducting social research (accreditation to ISO27001:2013; certificate number GB10/80275). </a:t>
            </a:r>
          </a:p>
        </p:txBody>
      </p:sp>
      <p:sp>
        <p:nvSpPr>
          <p:cNvPr id="19" name="Arrow: Right 18">
            <a:extLst>
              <a:ext uri="{FF2B5EF4-FFF2-40B4-BE49-F238E27FC236}">
                <a16:creationId xmlns:a16="http://schemas.microsoft.com/office/drawing/2014/main" id="{D7230408-CD21-2877-6775-1E44D18BAA96}"/>
              </a:ext>
              <a:ext uri="{C183D7F6-B498-43B3-948B-1728B52AA6E4}">
                <adec:decorative xmlns:adec="http://schemas.microsoft.com/office/drawing/2017/decorative" val="1"/>
              </a:ext>
            </a:extLst>
          </p:cNvPr>
          <p:cNvSpPr/>
          <p:nvPr/>
        </p:nvSpPr>
        <p:spPr>
          <a:xfrm>
            <a:off x="1113850" y="1130897"/>
            <a:ext cx="8896925" cy="362616"/>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hlinkClick r:id="rId3" action="ppaction://hlinksldjump"/>
            <a:extLst>
              <a:ext uri="{FF2B5EF4-FFF2-40B4-BE49-F238E27FC236}">
                <a16:creationId xmlns:a16="http://schemas.microsoft.com/office/drawing/2014/main" id="{CA47E0F6-A60A-2533-E3AF-0F7C780F194B}"/>
              </a:ext>
            </a:extLst>
          </p:cNvPr>
          <p:cNvSpPr/>
          <p:nvPr/>
        </p:nvSpPr>
        <p:spPr>
          <a:xfrm>
            <a:off x="7586779" y="2463024"/>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sp>
        <p:nvSpPr>
          <p:cNvPr id="70" name="Rectangle 69">
            <a:hlinkClick r:id="rId4" action="ppaction://hlinksldjump"/>
            <a:extLst>
              <a:ext uri="{FF2B5EF4-FFF2-40B4-BE49-F238E27FC236}">
                <a16:creationId xmlns:a16="http://schemas.microsoft.com/office/drawing/2014/main" id="{20895154-2664-7279-1B9F-8FE045360736}"/>
              </a:ext>
            </a:extLst>
          </p:cNvPr>
          <p:cNvSpPr/>
          <p:nvPr/>
        </p:nvSpPr>
        <p:spPr>
          <a:xfrm>
            <a:off x="7586779" y="1919046"/>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62" name="Rectangle 61" descr="Appendix" title="Section 5">
            <a:hlinkClick r:id="rId5" action="ppaction://hlinksldjump"/>
            <a:extLst>
              <a:ext uri="{FF2B5EF4-FFF2-40B4-BE49-F238E27FC236}">
                <a16:creationId xmlns:a16="http://schemas.microsoft.com/office/drawing/2014/main" id="{47ED5B43-A3DC-EBD3-5876-65AB2EBC25D9}"/>
              </a:ext>
            </a:extLst>
          </p:cNvPr>
          <p:cNvSpPr/>
          <p:nvPr/>
        </p:nvSpPr>
        <p:spPr>
          <a:xfrm>
            <a:off x="7586780" y="1039969"/>
            <a:ext cx="1731875" cy="88560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4. </a:t>
            </a:r>
          </a:p>
          <a:p>
            <a:pPr algn="ctr"/>
            <a:r>
              <a:rPr lang="en-GB" sz="1200" b="1" dirty="0">
                <a:latin typeface="Arial" panose="020B0604020202020204" pitchFamily="34" charset="0"/>
                <a:cs typeface="Arial" panose="020B0604020202020204" pitchFamily="34" charset="0"/>
              </a:rPr>
              <a:t>Comparison to other trusts</a:t>
            </a:r>
          </a:p>
        </p:txBody>
      </p:sp>
      <p:sp>
        <p:nvSpPr>
          <p:cNvPr id="64" name="hyperlink_sh_3">
            <a:hlinkClick r:id="rId6" action="ppaction://hlinksldjump"/>
            <a:extLst>
              <a:ext uri="{FF2B5EF4-FFF2-40B4-BE49-F238E27FC236}">
                <a16:creationId xmlns:a16="http://schemas.microsoft.com/office/drawing/2014/main" id="{E4DA3A68-42BF-4F2D-5BD2-7DE22952CB96}"/>
              </a:ext>
            </a:extLst>
          </p:cNvPr>
          <p:cNvSpPr/>
          <p:nvPr/>
        </p:nvSpPr>
        <p:spPr>
          <a:xfrm>
            <a:off x="5545386" y="2921108"/>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sp>
        <p:nvSpPr>
          <p:cNvPr id="63" name="hyperlink_sh_2">
            <a:hlinkClick r:id="rId7" action="ppaction://hlinksldjump"/>
            <a:extLst>
              <a:ext uri="{FF2B5EF4-FFF2-40B4-BE49-F238E27FC236}">
                <a16:creationId xmlns:a16="http://schemas.microsoft.com/office/drawing/2014/main" id="{B9564A00-C8CB-59DF-1DE0-C551C8C72309}"/>
              </a:ext>
            </a:extLst>
          </p:cNvPr>
          <p:cNvSpPr/>
          <p:nvPr/>
        </p:nvSpPr>
        <p:spPr>
          <a:xfrm>
            <a:off x="5545386" y="2377611"/>
            <a:ext cx="1731600"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61" name="hyperlink_sh_1">
            <a:hlinkClick r:id="rId8" action="ppaction://hlinksldjump"/>
            <a:extLst>
              <a:ext uri="{FF2B5EF4-FFF2-40B4-BE49-F238E27FC236}">
                <a16:creationId xmlns:a16="http://schemas.microsoft.com/office/drawing/2014/main" id="{6AA7EB0B-E76D-99CC-7AA4-4496B38FD70B}"/>
              </a:ext>
            </a:extLst>
          </p:cNvPr>
          <p:cNvSpPr/>
          <p:nvPr/>
        </p:nvSpPr>
        <p:spPr>
          <a:xfrm>
            <a:off x="5551532" y="1931954"/>
            <a:ext cx="1731600"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bg1"/>
                </a:solidFill>
                <a:latin typeface="Arial" panose="020B0604020202020204" pitchFamily="34" charset="0"/>
                <a:cs typeface="Arial" panose="020B0604020202020204" pitchFamily="34" charset="0"/>
              </a:rPr>
              <a:t>How to interpret change over time in this report</a:t>
            </a:r>
          </a:p>
        </p:txBody>
      </p:sp>
      <p:sp>
        <p:nvSpPr>
          <p:cNvPr id="60" name="Rectangle 59" descr="Benchmarking" title="Section 3">
            <a:hlinkClick r:id="rId9" action="ppaction://hlinksldjump"/>
            <a:extLst>
              <a:ext uri="{FF2B5EF4-FFF2-40B4-BE49-F238E27FC236}">
                <a16:creationId xmlns:a16="http://schemas.microsoft.com/office/drawing/2014/main" id="{E5131ED1-8797-084F-9EDF-921462C80672}"/>
              </a:ext>
            </a:extLst>
          </p:cNvPr>
          <p:cNvSpPr/>
          <p:nvPr/>
        </p:nvSpPr>
        <p:spPr>
          <a:xfrm>
            <a:off x="5551532" y="1030405"/>
            <a:ext cx="1731876" cy="88560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1"/>
                </a:solidFill>
                <a:latin typeface="Arial" panose="020B0604020202020204" pitchFamily="34" charset="0"/>
                <a:cs typeface="Arial" panose="020B0604020202020204" pitchFamily="34" charset="0"/>
              </a:rPr>
              <a:t>3. </a:t>
            </a:r>
          </a:p>
          <a:p>
            <a:pPr algn="ctr"/>
            <a:r>
              <a:rPr lang="en-GB" sz="1200" b="1" dirty="0">
                <a:solidFill>
                  <a:schemeClr val="bg1"/>
                </a:solidFill>
                <a:latin typeface="Arial" panose="020B0604020202020204" pitchFamily="34" charset="0"/>
                <a:cs typeface="Arial" panose="020B0604020202020204" pitchFamily="34" charset="0"/>
              </a:rPr>
              <a:t>Change over time </a:t>
            </a:r>
          </a:p>
        </p:txBody>
      </p:sp>
      <p:sp>
        <p:nvSpPr>
          <p:cNvPr id="57" name="Rectangle 56">
            <a:hlinkClick r:id="rId10" action="ppaction://hlinksldjump"/>
            <a:extLst>
              <a:ext uri="{FF2B5EF4-FFF2-40B4-BE49-F238E27FC236}">
                <a16:creationId xmlns:a16="http://schemas.microsoft.com/office/drawing/2014/main" id="{7946DD29-A98D-A9DF-B7F0-182004EAE0E2}"/>
              </a:ext>
            </a:extLst>
          </p:cNvPr>
          <p:cNvSpPr/>
          <p:nvPr/>
        </p:nvSpPr>
        <p:spPr>
          <a:xfrm>
            <a:off x="3524313" y="3779421"/>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Older People’s Mental Health Services</a:t>
            </a:r>
          </a:p>
        </p:txBody>
      </p:sp>
      <p:sp>
        <p:nvSpPr>
          <p:cNvPr id="56" name="Rectangle 55">
            <a:hlinkClick r:id="rId11" action="ppaction://hlinksldjump"/>
            <a:extLst>
              <a:ext uri="{FF2B5EF4-FFF2-40B4-BE49-F238E27FC236}">
                <a16:creationId xmlns:a16="http://schemas.microsoft.com/office/drawing/2014/main" id="{32EB8984-D67D-DE04-2AFA-52111A9F37A4}"/>
              </a:ext>
            </a:extLst>
          </p:cNvPr>
          <p:cNvSpPr/>
          <p:nvPr/>
        </p:nvSpPr>
        <p:spPr>
          <a:xfrm>
            <a:off x="3524313" y="3234059"/>
            <a:ext cx="1731600"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54" name="Rectangle 53">
            <a:hlinkClick r:id="rId12" action="ppaction://hlinksldjump"/>
            <a:extLst>
              <a:ext uri="{FF2B5EF4-FFF2-40B4-BE49-F238E27FC236}">
                <a16:creationId xmlns:a16="http://schemas.microsoft.com/office/drawing/2014/main" id="{7037309C-C89F-69A7-16DE-A0BD93A6C671}"/>
              </a:ext>
            </a:extLst>
          </p:cNvPr>
          <p:cNvSpPr/>
          <p:nvPr/>
        </p:nvSpPr>
        <p:spPr>
          <a:xfrm>
            <a:off x="3524313" y="2802794"/>
            <a:ext cx="1731876"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to interpret charts in this report</a:t>
            </a:r>
          </a:p>
        </p:txBody>
      </p:sp>
      <p:sp>
        <p:nvSpPr>
          <p:cNvPr id="58" name="Rectangle 57">
            <a:hlinkClick r:id="rId13" action="ppaction://hlinksldjump"/>
            <a:extLst>
              <a:ext uri="{FF2B5EF4-FFF2-40B4-BE49-F238E27FC236}">
                <a16:creationId xmlns:a16="http://schemas.microsoft.com/office/drawing/2014/main" id="{7A113C48-1EDE-B9D1-43AC-A076AB15AD92}"/>
              </a:ext>
            </a:extLst>
          </p:cNvPr>
          <p:cNvSpPr/>
          <p:nvPr/>
        </p:nvSpPr>
        <p:spPr>
          <a:xfrm>
            <a:off x="3527428" y="2359725"/>
            <a:ext cx="1731600"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to interpret benchmarking in this report</a:t>
            </a:r>
          </a:p>
        </p:txBody>
      </p:sp>
      <p:sp>
        <p:nvSpPr>
          <p:cNvPr id="55" name="Rectangle 54" descr="Benchmarking" title="Section 3">
            <a:hlinkClick r:id="rId14" action="ppaction://hlinksldjump"/>
            <a:extLst>
              <a:ext uri="{FF2B5EF4-FFF2-40B4-BE49-F238E27FC236}">
                <a16:creationId xmlns:a16="http://schemas.microsoft.com/office/drawing/2014/main" id="{8C6B4643-7CAD-7B6C-301A-DEB184F577A4}"/>
              </a:ext>
            </a:extLst>
          </p:cNvPr>
          <p:cNvSpPr/>
          <p:nvPr/>
        </p:nvSpPr>
        <p:spPr>
          <a:xfrm>
            <a:off x="3527152" y="1039969"/>
            <a:ext cx="1731876" cy="88560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a:t>
            </a:r>
          </a:p>
          <a:p>
            <a:pPr algn="ctr"/>
            <a:r>
              <a:rPr lang="en-GB" sz="1200" b="1" dirty="0">
                <a:latin typeface="Arial" panose="020B0604020202020204" pitchFamily="34" charset="0"/>
                <a:cs typeface="Arial" panose="020B0604020202020204" pitchFamily="34" charset="0"/>
              </a:rPr>
              <a:t>Scoring &amp; Benchmarking</a:t>
            </a:r>
          </a:p>
          <a:p>
            <a:pPr algn="ctr"/>
            <a:r>
              <a:rPr lang="en-GB" sz="1200" b="1" dirty="0">
                <a:latin typeface="Arial" panose="020B0604020202020204" pitchFamily="34" charset="0"/>
                <a:cs typeface="Arial" panose="020B0604020202020204" pitchFamily="34" charset="0"/>
              </a:rPr>
              <a:t>AMHS and OPMHS </a:t>
            </a:r>
          </a:p>
        </p:txBody>
      </p:sp>
      <p:sp>
        <p:nvSpPr>
          <p:cNvPr id="52" name="Rectangle 51">
            <a:hlinkClick r:id="rId15" action="ppaction://hlinksldjump"/>
            <a:extLst>
              <a:ext uri="{FF2B5EF4-FFF2-40B4-BE49-F238E27FC236}">
                <a16:creationId xmlns:a16="http://schemas.microsoft.com/office/drawing/2014/main" id="{49F56C13-0350-B8B1-4CFA-869BD9369636}"/>
              </a:ext>
            </a:extLst>
          </p:cNvPr>
          <p:cNvSpPr>
            <a:spLocks/>
          </p:cNvSpPr>
          <p:nvPr/>
        </p:nvSpPr>
        <p:spPr>
          <a:xfrm>
            <a:off x="1537614" y="2802395"/>
            <a:ext cx="1727999" cy="432799"/>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Using the survey results</a:t>
            </a:r>
          </a:p>
        </p:txBody>
      </p:sp>
      <p:sp>
        <p:nvSpPr>
          <p:cNvPr id="50" name="Rectangle 49">
            <a:hlinkClick r:id="rId16" action="ppaction://hlinksldjump"/>
            <a:extLst>
              <a:ext uri="{FF2B5EF4-FFF2-40B4-BE49-F238E27FC236}">
                <a16:creationId xmlns:a16="http://schemas.microsoft.com/office/drawing/2014/main" id="{FBA58440-8B89-570D-2B18-16AAD5083349}"/>
              </a:ext>
            </a:extLst>
          </p:cNvPr>
          <p:cNvSpPr>
            <a:spLocks/>
          </p:cNvSpPr>
          <p:nvPr/>
        </p:nvSpPr>
        <p:spPr>
          <a:xfrm>
            <a:off x="1533737" y="2357978"/>
            <a:ext cx="1731876" cy="432799"/>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Arial" panose="020B0604020202020204" pitchFamily="34" charset="0"/>
                <a:cs typeface="Arial" panose="020B0604020202020204" pitchFamily="34" charset="0"/>
              </a:rPr>
              <a:t>Key terms used in this report</a:t>
            </a:r>
            <a:endParaRPr lang="en-GB" sz="1000" dirty="0">
              <a:latin typeface="Arial" panose="020B0604020202020204" pitchFamily="34" charset="0"/>
              <a:cs typeface="Arial" panose="020B0604020202020204" pitchFamily="34" charset="0"/>
            </a:endParaRPr>
          </a:p>
        </p:txBody>
      </p:sp>
      <p:sp>
        <p:nvSpPr>
          <p:cNvPr id="36" name="Rectangle 35">
            <a:hlinkClick r:id="rId17" action="ppaction://hlinksldjump"/>
            <a:extLst>
              <a:ext uri="{FF2B5EF4-FFF2-40B4-BE49-F238E27FC236}">
                <a16:creationId xmlns:a16="http://schemas.microsoft.com/office/drawing/2014/main" id="{D2E6A3CB-F679-860E-97C1-B4174CF4C7B3}"/>
              </a:ext>
            </a:extLst>
          </p:cNvPr>
          <p:cNvSpPr>
            <a:spLocks/>
          </p:cNvSpPr>
          <p:nvPr/>
        </p:nvSpPr>
        <p:spPr>
          <a:xfrm>
            <a:off x="1533737" y="1919046"/>
            <a:ext cx="1731876" cy="432799"/>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000" dirty="0">
                <a:latin typeface="Arial" panose="020B0604020202020204" pitchFamily="34" charset="0"/>
                <a:cs typeface="Arial" panose="020B0604020202020204" pitchFamily="34" charset="0"/>
              </a:rPr>
              <a:t>Background and methodology</a:t>
            </a:r>
            <a:endParaRPr lang="en-GB" sz="1000" dirty="0">
              <a:latin typeface="Arial" panose="020B0604020202020204" pitchFamily="34" charset="0"/>
              <a:cs typeface="Arial" panose="020B0604020202020204" pitchFamily="34" charset="0"/>
            </a:endParaRPr>
          </a:p>
        </p:txBody>
      </p:sp>
      <p:sp>
        <p:nvSpPr>
          <p:cNvPr id="32" name="Rectangle 31" descr="Background &amp; methodology&#10;" title="Section 1">
            <a:hlinkClick r:id="rId18" action="ppaction://hlinksldjump"/>
            <a:extLst>
              <a:ext uri="{FF2B5EF4-FFF2-40B4-BE49-F238E27FC236}">
                <a16:creationId xmlns:a16="http://schemas.microsoft.com/office/drawing/2014/main" id="{DC539912-6884-1F53-CFEF-1E7A6D417768}"/>
              </a:ext>
            </a:extLst>
          </p:cNvPr>
          <p:cNvSpPr>
            <a:spLocks/>
          </p:cNvSpPr>
          <p:nvPr/>
        </p:nvSpPr>
        <p:spPr>
          <a:xfrm>
            <a:off x="1533737" y="1039969"/>
            <a:ext cx="1731876" cy="886454"/>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a:t>
            </a:r>
          </a:p>
          <a:p>
            <a:pPr algn="ctr"/>
            <a:r>
              <a:rPr lang="en-GB" sz="1200" b="1" dirty="0">
                <a:latin typeface="Arial" panose="020B0604020202020204" pitchFamily="34" charset="0"/>
                <a:cs typeface="Arial" panose="020B0604020202020204" pitchFamily="34" charset="0"/>
              </a:rPr>
              <a:t>Background &amp; methodology</a:t>
            </a:r>
          </a:p>
        </p:txBody>
      </p:sp>
      <p:sp>
        <p:nvSpPr>
          <p:cNvPr id="20" name="Title 6" descr="Contents">
            <a:extLst>
              <a:ext uri="{FF2B5EF4-FFF2-40B4-BE49-F238E27FC236}">
                <a16:creationId xmlns:a16="http://schemas.microsoft.com/office/drawing/2014/main" id="{7010D036-996D-4175-88DE-CD6AD51E5891}"/>
              </a:ext>
            </a:extLst>
          </p:cNvPr>
          <p:cNvSpPr>
            <a:spLocks noGrp="1"/>
          </p:cNvSpPr>
          <p:nvPr>
            <p:ph type="title" idx="4294967295"/>
          </p:nvPr>
        </p:nvSpPr>
        <p:spPr>
          <a:xfrm>
            <a:off x="151273" y="423959"/>
            <a:ext cx="8341964" cy="484188"/>
          </a:xfrm>
        </p:spPr>
        <p:txBody>
          <a:bodyPr>
            <a:normAutofit/>
          </a:bodyPr>
          <a:lstStyle/>
          <a:p>
            <a:r>
              <a:rPr lang="en-GB" sz="2800" b="1">
                <a:solidFill>
                  <a:srgbClr val="6D276A"/>
                </a:solidFill>
                <a:latin typeface="Arial" panose="020B0604020202020204" pitchFamily="34" charset="0"/>
                <a:cs typeface="Arial" panose="020B0604020202020204" pitchFamily="34" charset="0"/>
              </a:rPr>
              <a:t>Contents</a:t>
            </a:r>
          </a:p>
        </p:txBody>
      </p:sp>
      <p:sp>
        <p:nvSpPr>
          <p:cNvPr id="2" name="Rectangle 1">
            <a:hlinkClick r:id="rId19" action="ppaction://hlinksldjump"/>
            <a:extLst>
              <a:ext uri="{FF2B5EF4-FFF2-40B4-BE49-F238E27FC236}">
                <a16:creationId xmlns:a16="http://schemas.microsoft.com/office/drawing/2014/main" id="{1E72A525-6691-677B-DD72-1788FB6630C1}"/>
              </a:ext>
            </a:extLst>
          </p:cNvPr>
          <p:cNvSpPr>
            <a:spLocks/>
          </p:cNvSpPr>
          <p:nvPr/>
        </p:nvSpPr>
        <p:spPr>
          <a:xfrm>
            <a:off x="3527152" y="1924834"/>
            <a:ext cx="1731876"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Arial" panose="020B0604020202020204" pitchFamily="34" charset="0"/>
                <a:cs typeface="Arial" panose="020B0604020202020204" pitchFamily="34" charset="0"/>
              </a:rPr>
              <a:t>How questions are scored</a:t>
            </a:r>
            <a:endParaRPr lang="en-GB"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9068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EFD2951B-BD9F-672B-192C-12850F114EC1}"/>
              </a:ext>
            </a:extLst>
          </p:cNvPr>
          <p:cNvSpPr>
            <a:spLocks noGrp="1"/>
          </p:cNvSpPr>
          <p:nvPr>
            <p:ph type="title"/>
          </p:nvPr>
        </p:nvSpPr>
        <p:spPr>
          <a:xfrm>
            <a:off x="419970" y="613664"/>
            <a:ext cx="11417697" cy="654856"/>
          </a:xfrm>
        </p:spPr>
        <p:txBody>
          <a:bodyPr>
            <a:normAutofit/>
          </a:bodyPr>
          <a:lstStyle/>
          <a:p>
            <a:r>
              <a:rPr lang="en-GB"/>
              <a:t>Section 3. Your care </a:t>
            </a:r>
          </a:p>
        </p:txBody>
      </p:sp>
      <p:sp>
        <p:nvSpPr>
          <p:cNvPr id="6" name="TextBox 5">
            <a:extLst>
              <a:ext uri="{FF2B5EF4-FFF2-40B4-BE49-F238E27FC236}">
                <a16:creationId xmlns:a16="http://schemas.microsoft.com/office/drawing/2014/main" id="{CBBD721C-638B-4489-0B84-1C028030D7FD}"/>
              </a:ext>
            </a:extLst>
          </p:cNvPr>
          <p:cNvSpPr txBox="1"/>
          <p:nvPr/>
        </p:nvSpPr>
        <p:spPr>
          <a:xfrm>
            <a:off x="425225" y="1176707"/>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F9EA5149-4F37-6217-33D7-00C18115323B}"/>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3" descr="A bar chart showing the range of section scores for all NHS trusts for Section 1 (Health and social care workers).">
            <a:extLst>
              <a:ext uri="{FF2B5EF4-FFF2-40B4-BE49-F238E27FC236}">
                <a16:creationId xmlns:a16="http://schemas.microsoft.com/office/drawing/2014/main" id="{A26280A8-4399-08D2-6320-B7839389EC15}"/>
              </a:ext>
            </a:extLst>
          </p:cNvPr>
          <p:cNvGraphicFramePr/>
          <p:nvPr>
            <p:extLst>
              <p:ext uri="{D42A27DB-BD31-4B8C-83A1-F6EECF244321}">
                <p14:modId xmlns:p14="http://schemas.microsoft.com/office/powerpoint/2010/main" val="520155478"/>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D77DC7EB-7C0B-4B85-E064-DA345A3B0297}"/>
              </a:ext>
            </a:extLst>
          </p:cNvPr>
          <p:cNvGraphicFramePr>
            <a:graphicFrameLocks noGrp="1"/>
          </p:cNvGraphicFramePr>
          <p:nvPr>
            <p:extLst>
              <p:ext uri="{D42A27DB-BD31-4B8C-83A1-F6EECF244321}">
                <p14:modId xmlns:p14="http://schemas.microsoft.com/office/powerpoint/2010/main" val="2480582322"/>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6.1</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73A3F22F-8084-F3E6-1C5D-AD61B3B897E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073433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053BFE-4319-8C29-797E-1B7E2C933EA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3EDD6C3-47F3-0BC8-FB37-E4CCAFEB886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A8C3AB15-D2C2-F489-79D7-ADF0764CD6E6}"/>
              </a:ext>
            </a:extLst>
          </p:cNvPr>
          <p:cNvGraphicFramePr>
            <a:graphicFrameLocks noGrp="1"/>
          </p:cNvGraphicFramePr>
          <p:nvPr>
            <p:extLst>
              <p:ext uri="{D42A27DB-BD31-4B8C-83A1-F6EECF244321}">
                <p14:modId xmlns:p14="http://schemas.microsoft.com/office/powerpoint/2010/main" val="2259688061"/>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7.3</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F83458DE-4613-8944-DA7E-24E8605A3DA5}"/>
              </a:ext>
            </a:extLst>
          </p:cNvPr>
          <p:cNvSpPr txBox="1"/>
          <p:nvPr/>
        </p:nvSpPr>
        <p:spPr>
          <a:xfrm>
            <a:off x="363640" y="5325779"/>
            <a:ext cx="1707950" cy="646331"/>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Q18. Has your NHS mental health team supported you to make decisions about your care and treatment?</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558C12C8-A4BD-8519-75DB-79F34BB28743}"/>
              </a:ext>
            </a:extLst>
          </p:cNvPr>
          <p:cNvSpPr txBox="1"/>
          <p:nvPr/>
        </p:nvSpPr>
        <p:spPr>
          <a:xfrm>
            <a:off x="363640" y="4260583"/>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Q17. In the last 12 months, have you had a care review meeting with your NHS mental health team to discuss how your care is working?</a:t>
            </a:r>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8E611E70-0FBA-D191-E493-9B6E84BBFCFB}"/>
              </a:ext>
            </a:extLst>
          </p:cNvPr>
          <p:cNvSpPr txBox="1"/>
          <p:nvPr/>
        </p:nvSpPr>
        <p:spPr>
          <a:xfrm>
            <a:off x="363640" y="3347445"/>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Q16. Were you given a choice on how your care and treatment would be delivered?</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DBFF2C1-61C6-406C-B3C8-4BD160F94F10}"/>
              </a:ext>
            </a:extLst>
          </p:cNvPr>
          <p:cNvGrpSpPr/>
          <p:nvPr/>
        </p:nvGrpSpPr>
        <p:grpSpPr>
          <a:xfrm>
            <a:off x="162537" y="1360256"/>
            <a:ext cx="8280000" cy="1796400"/>
            <a:chOff x="361028" y="1452764"/>
            <a:chExt cx="8280000" cy="1538336"/>
          </a:xfrm>
        </p:grpSpPr>
        <p:graphicFrame>
          <p:nvGraphicFramePr>
            <p:cNvPr id="9" name="Q15">
              <a:extLst>
                <a:ext uri="{FF2B5EF4-FFF2-40B4-BE49-F238E27FC236}">
                  <a16:creationId xmlns:a16="http://schemas.microsoft.com/office/drawing/2014/main" id="{6B1C2400-6983-93E5-7AD9-4E7DE2561266}"/>
                </a:ext>
              </a:extLst>
            </p:cNvPr>
            <p:cNvGraphicFramePr/>
            <p:nvPr>
              <p:extLst>
                <p:ext uri="{D42A27DB-BD31-4B8C-83A1-F6EECF244321}">
                  <p14:modId xmlns:p14="http://schemas.microsoft.com/office/powerpoint/2010/main" val="3458530611"/>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E0FC9089-4CEB-4A90-5823-46AC139A272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E226B964-A6F2-6BC2-179C-1D85A98A04F6}"/>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5A6F3540-07D4-18E7-3905-63B75E57666C}"/>
              </a:ext>
            </a:extLst>
          </p:cNvPr>
          <p:cNvSpPr>
            <a:spLocks noGrp="1"/>
          </p:cNvSpPr>
          <p:nvPr>
            <p:ph type="title"/>
          </p:nvPr>
        </p:nvSpPr>
        <p:spPr>
          <a:xfrm>
            <a:off x="419970" y="613664"/>
            <a:ext cx="11417697" cy="654856"/>
          </a:xfrm>
        </p:spPr>
        <p:txBody>
          <a:bodyPr/>
          <a:lstStyle/>
          <a:p>
            <a:r>
              <a:rPr lang="en-GB" dirty="0"/>
              <a:t>Section 3. Your care (continued)</a:t>
            </a:r>
          </a:p>
        </p:txBody>
      </p:sp>
      <p:graphicFrame>
        <p:nvGraphicFramePr>
          <p:cNvPr id="3" name="Q18" descr="A chart showing how your Trust scored for Q13 compared with other trusts that took part; using the ‘expected range’ analysis technique. ">
            <a:extLst>
              <a:ext uri="{FF2B5EF4-FFF2-40B4-BE49-F238E27FC236}">
                <a16:creationId xmlns:a16="http://schemas.microsoft.com/office/drawing/2014/main" id="{7A824232-7453-03E0-C609-39C4F6EE2A69}"/>
              </a:ext>
            </a:extLst>
          </p:cNvPr>
          <p:cNvGraphicFramePr>
            <a:graphicFrameLocks/>
          </p:cNvGraphicFramePr>
          <p:nvPr>
            <p:extLst>
              <p:ext uri="{D42A27DB-BD31-4B8C-83A1-F6EECF244321}">
                <p14:modId xmlns:p14="http://schemas.microsoft.com/office/powerpoint/2010/main" val="3646087720"/>
              </p:ext>
            </p:extLst>
          </p:nvPr>
        </p:nvGraphicFramePr>
        <p:xfrm>
          <a:off x="196010" y="5035012"/>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17" descr="A chart showing how your Trust scored for Q13 compared with other trusts that took part; using the ‘expected range’ analysis technique. ">
            <a:extLst>
              <a:ext uri="{FF2B5EF4-FFF2-40B4-BE49-F238E27FC236}">
                <a16:creationId xmlns:a16="http://schemas.microsoft.com/office/drawing/2014/main" id="{9B8FA2AD-48E2-2EC7-BC92-BAE9A9BCA25D}"/>
              </a:ext>
            </a:extLst>
          </p:cNvPr>
          <p:cNvGraphicFramePr>
            <a:graphicFrameLocks/>
          </p:cNvGraphicFramePr>
          <p:nvPr>
            <p:extLst>
              <p:ext uri="{D42A27DB-BD31-4B8C-83A1-F6EECF244321}">
                <p14:modId xmlns:p14="http://schemas.microsoft.com/office/powerpoint/2010/main" val="204795306"/>
              </p:ext>
            </p:extLst>
          </p:nvPr>
        </p:nvGraphicFramePr>
        <p:xfrm>
          <a:off x="228863" y="4060209"/>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16" descr="A chart showing how your Trust scored for Q13 compared with other trusts that took part; using the ‘expected range’ analysis technique. ">
            <a:extLst>
              <a:ext uri="{FF2B5EF4-FFF2-40B4-BE49-F238E27FC236}">
                <a16:creationId xmlns:a16="http://schemas.microsoft.com/office/drawing/2014/main" id="{DE9492E6-02C0-07A5-7AE7-2088F34BC6DD}"/>
              </a:ext>
            </a:extLst>
          </p:cNvPr>
          <p:cNvGraphicFramePr>
            <a:graphicFrameLocks/>
          </p:cNvGraphicFramePr>
          <p:nvPr>
            <p:extLst>
              <p:ext uri="{D42A27DB-BD31-4B8C-83A1-F6EECF244321}">
                <p14:modId xmlns:p14="http://schemas.microsoft.com/office/powerpoint/2010/main" val="824952714"/>
              </p:ext>
            </p:extLst>
          </p:nvPr>
        </p:nvGraphicFramePr>
        <p:xfrm>
          <a:off x="196010" y="3051946"/>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5587552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8550A6-370C-A9FC-9589-D635EA3D6D4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556BE3-5AE7-7E0E-CCDA-8004AE978C7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B93CAF97-592C-0208-8337-2B3FC2C18DCA}"/>
              </a:ext>
            </a:extLst>
          </p:cNvPr>
          <p:cNvGraphicFramePr>
            <a:graphicFrameLocks noGrp="1"/>
          </p:cNvGraphicFramePr>
          <p:nvPr>
            <p:extLst>
              <p:ext uri="{D42A27DB-BD31-4B8C-83A1-F6EECF244321}">
                <p14:modId xmlns:p14="http://schemas.microsoft.com/office/powerpoint/2010/main" val="3500441223"/>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8603386-18B4-D70B-CA65-E7E5C3E3373C}"/>
              </a:ext>
            </a:extLst>
          </p:cNvPr>
          <p:cNvGrpSpPr/>
          <p:nvPr/>
        </p:nvGrpSpPr>
        <p:grpSpPr>
          <a:xfrm>
            <a:off x="162537" y="1360256"/>
            <a:ext cx="8280000" cy="1796400"/>
            <a:chOff x="361028" y="1452764"/>
            <a:chExt cx="8280000" cy="1538336"/>
          </a:xfrm>
        </p:grpSpPr>
        <p:graphicFrame>
          <p:nvGraphicFramePr>
            <p:cNvPr id="9" name="Q19">
              <a:extLst>
                <a:ext uri="{FF2B5EF4-FFF2-40B4-BE49-F238E27FC236}">
                  <a16:creationId xmlns:a16="http://schemas.microsoft.com/office/drawing/2014/main" id="{5A7D2D1D-7B03-20AD-30F6-F1CB528A2E0F}"/>
                </a:ext>
              </a:extLst>
            </p:cNvPr>
            <p:cNvGraphicFramePr/>
            <p:nvPr>
              <p:extLst>
                <p:ext uri="{D42A27DB-BD31-4B8C-83A1-F6EECF244321}">
                  <p14:modId xmlns:p14="http://schemas.microsoft.com/office/powerpoint/2010/main" val="1691395310"/>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FFC57735-4059-0FD1-90FC-EF4AD202E0B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82744356-785D-8CE9-F54B-A4ACEDF65321}"/>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7070018E-477A-B799-8770-0001850D2E1B}"/>
              </a:ext>
            </a:extLst>
          </p:cNvPr>
          <p:cNvSpPr>
            <a:spLocks noGrp="1"/>
          </p:cNvSpPr>
          <p:nvPr>
            <p:ph type="title"/>
          </p:nvPr>
        </p:nvSpPr>
        <p:spPr>
          <a:xfrm>
            <a:off x="419970" y="613664"/>
            <a:ext cx="11417697" cy="654856"/>
          </a:xfrm>
        </p:spPr>
        <p:txBody>
          <a:bodyPr/>
          <a:lstStyle/>
          <a:p>
            <a:r>
              <a:rPr lang="en-GB" dirty="0"/>
              <a:t>Section 3. Your care (continued)</a:t>
            </a:r>
          </a:p>
        </p:txBody>
      </p:sp>
    </p:spTree>
    <p:extLst>
      <p:ext uri="{BB962C8B-B14F-4D97-AF65-F5344CB8AC3E}">
        <p14:creationId xmlns:p14="http://schemas.microsoft.com/office/powerpoint/2010/main" val="22223667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3CEA8C5C-99E5-2115-480A-164E15E7D7C2}"/>
              </a:ext>
            </a:extLst>
          </p:cNvPr>
          <p:cNvSpPr>
            <a:spLocks noGrp="1"/>
          </p:cNvSpPr>
          <p:nvPr>
            <p:ph type="title"/>
          </p:nvPr>
        </p:nvSpPr>
        <p:spPr>
          <a:xfrm>
            <a:off x="419970" y="613664"/>
            <a:ext cx="11417697" cy="654856"/>
          </a:xfrm>
        </p:spPr>
        <p:txBody>
          <a:bodyPr>
            <a:normAutofit/>
          </a:bodyPr>
          <a:lstStyle/>
          <a:p>
            <a:r>
              <a:rPr lang="en-GB"/>
              <a:t>Section 4. Medication</a:t>
            </a:r>
          </a:p>
        </p:txBody>
      </p:sp>
      <p:sp>
        <p:nvSpPr>
          <p:cNvPr id="6" name="TextBox 5">
            <a:extLst>
              <a:ext uri="{FF2B5EF4-FFF2-40B4-BE49-F238E27FC236}">
                <a16:creationId xmlns:a16="http://schemas.microsoft.com/office/drawing/2014/main" id="{386B52AA-F9E5-13B1-1737-E71E535CC9C7}"/>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FB665522-095B-84B4-F8BC-8B44E7F84ED2}"/>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4" descr="A bar chart showing the range of section scores for all NHS trusts for Section 1 (Health and social care workers).">
            <a:extLst>
              <a:ext uri="{FF2B5EF4-FFF2-40B4-BE49-F238E27FC236}">
                <a16:creationId xmlns:a16="http://schemas.microsoft.com/office/drawing/2014/main" id="{B5F77B56-DAE1-C8FF-27F5-01244C5BC2B5}"/>
              </a:ext>
            </a:extLst>
          </p:cNvPr>
          <p:cNvGraphicFramePr/>
          <p:nvPr>
            <p:extLst>
              <p:ext uri="{D42A27DB-BD31-4B8C-83A1-F6EECF244321}">
                <p14:modId xmlns:p14="http://schemas.microsoft.com/office/powerpoint/2010/main" val="3359363491"/>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EBE0C87-18D7-C6F7-1EFE-B9FFEE45AFDC}"/>
              </a:ext>
            </a:extLst>
          </p:cNvPr>
          <p:cNvGraphicFramePr>
            <a:graphicFrameLocks noGrp="1"/>
          </p:cNvGraphicFramePr>
          <p:nvPr>
            <p:extLst>
              <p:ext uri="{D42A27DB-BD31-4B8C-83A1-F6EECF244321}">
                <p14:modId xmlns:p14="http://schemas.microsoft.com/office/powerpoint/2010/main" val="2807147045"/>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6.2</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Worse than expected</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C6659488-706F-3134-C7D8-5955B15DCC0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5051437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A20F6-4616-A0D8-D484-E4B379444B6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4110E0-C7E3-3164-904C-687A2A12CDA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473F0EDF-94C5-985A-FE29-B13F875D5A12}"/>
              </a:ext>
            </a:extLst>
          </p:cNvPr>
          <p:cNvGraphicFramePr>
            <a:graphicFrameLocks noGrp="1"/>
          </p:cNvGraphicFramePr>
          <p:nvPr>
            <p:extLst>
              <p:ext uri="{D42A27DB-BD31-4B8C-83A1-F6EECF244321}">
                <p14:modId xmlns:p14="http://schemas.microsoft.com/office/powerpoint/2010/main" val="1994736940"/>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8.7</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7790628D-C3F7-5CE1-8EFC-665186AC3D3E}"/>
              </a:ext>
            </a:extLst>
          </p:cNvPr>
          <p:cNvSpPr txBox="1"/>
          <p:nvPr/>
        </p:nvSpPr>
        <p:spPr>
          <a:xfrm>
            <a:off x="363640" y="5256534"/>
            <a:ext cx="1707950" cy="784830"/>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Q21_4. Have any of the following been discussed with you about your medication?</a:t>
            </a:r>
          </a:p>
          <a:p>
            <a:pPr algn="r">
              <a:defRPr/>
            </a:pPr>
            <a:r>
              <a:rPr lang="en-GB" sz="900" dirty="0">
                <a:latin typeface="Arial" panose="020B0604020202020204" pitchFamily="34" charset="0"/>
                <a:cs typeface="Arial" panose="020B0604020202020204" pitchFamily="34" charset="0"/>
              </a:rPr>
              <a:t>What will happen if I stop taking my medication</a:t>
            </a:r>
          </a:p>
        </p:txBody>
      </p:sp>
      <p:sp>
        <p:nvSpPr>
          <p:cNvPr id="16" name="TextBox 15">
            <a:extLst>
              <a:ext uri="{FF2B5EF4-FFF2-40B4-BE49-F238E27FC236}">
                <a16:creationId xmlns:a16="http://schemas.microsoft.com/office/drawing/2014/main" id="{98709FF9-43C0-E7A9-661C-CD348F59C144}"/>
              </a:ext>
            </a:extLst>
          </p:cNvPr>
          <p:cNvSpPr txBox="1"/>
          <p:nvPr/>
        </p:nvSpPr>
        <p:spPr>
          <a:xfrm>
            <a:off x="363640" y="4358263"/>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Q21_3. Have any of the following been discussed with you about your medication?</a:t>
            </a:r>
          </a:p>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Side effects of medication</a:t>
            </a:r>
          </a:p>
        </p:txBody>
      </p:sp>
      <p:sp>
        <p:nvSpPr>
          <p:cNvPr id="18" name="TextBox 17">
            <a:extLst>
              <a:ext uri="{FF2B5EF4-FFF2-40B4-BE49-F238E27FC236}">
                <a16:creationId xmlns:a16="http://schemas.microsoft.com/office/drawing/2014/main" id="{F4D09067-E4E2-DDD0-97DB-49A64EC83076}"/>
              </a:ext>
            </a:extLst>
          </p:cNvPr>
          <p:cNvSpPr txBox="1"/>
          <p:nvPr/>
        </p:nvSpPr>
        <p:spPr>
          <a:xfrm>
            <a:off x="363640" y="3347445"/>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Q21_2. Have any of the following been discussed with you about your medication? Benefits of medication</a:t>
            </a: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143EADA-22ED-FA62-E568-2285242EB45D}"/>
              </a:ext>
            </a:extLst>
          </p:cNvPr>
          <p:cNvGrpSpPr/>
          <p:nvPr/>
        </p:nvGrpSpPr>
        <p:grpSpPr>
          <a:xfrm>
            <a:off x="162537" y="1360256"/>
            <a:ext cx="8280000" cy="1796400"/>
            <a:chOff x="361028" y="1452764"/>
            <a:chExt cx="8280000" cy="1538336"/>
          </a:xfrm>
        </p:grpSpPr>
        <p:graphicFrame>
          <p:nvGraphicFramePr>
            <p:cNvPr id="9" name="Q21_1">
              <a:extLst>
                <a:ext uri="{FF2B5EF4-FFF2-40B4-BE49-F238E27FC236}">
                  <a16:creationId xmlns:a16="http://schemas.microsoft.com/office/drawing/2014/main" id="{5464C973-AF37-ACFC-32D0-BB427D21D5FB}"/>
                </a:ext>
              </a:extLst>
            </p:cNvPr>
            <p:cNvGraphicFramePr/>
            <p:nvPr>
              <p:extLst>
                <p:ext uri="{D42A27DB-BD31-4B8C-83A1-F6EECF244321}">
                  <p14:modId xmlns:p14="http://schemas.microsoft.com/office/powerpoint/2010/main" val="1338932055"/>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E58D5548-5E14-C17C-A732-17A0B770F9AB}"/>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8AE70373-E032-9E82-6CAF-07EC8898DB13}"/>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D4E26477-1585-FE73-35F7-AF62CAFE0671}"/>
              </a:ext>
            </a:extLst>
          </p:cNvPr>
          <p:cNvSpPr>
            <a:spLocks noGrp="1"/>
          </p:cNvSpPr>
          <p:nvPr>
            <p:ph type="title"/>
          </p:nvPr>
        </p:nvSpPr>
        <p:spPr>
          <a:xfrm>
            <a:off x="419970" y="613664"/>
            <a:ext cx="11417697" cy="654856"/>
          </a:xfrm>
        </p:spPr>
        <p:txBody>
          <a:bodyPr/>
          <a:lstStyle/>
          <a:p>
            <a:r>
              <a:rPr lang="en-GB" dirty="0"/>
              <a:t>Section 4. Medication (continued)</a:t>
            </a:r>
          </a:p>
        </p:txBody>
      </p:sp>
      <p:graphicFrame>
        <p:nvGraphicFramePr>
          <p:cNvPr id="3" name="Q21_3" descr="A chart showing how your Trust scored for Q13 compared with other trusts that took part; using the ‘expected range’ analysis technique. ">
            <a:extLst>
              <a:ext uri="{FF2B5EF4-FFF2-40B4-BE49-F238E27FC236}">
                <a16:creationId xmlns:a16="http://schemas.microsoft.com/office/drawing/2014/main" id="{AC35C015-B3C3-C475-C2FC-2B0454043B14}"/>
              </a:ext>
            </a:extLst>
          </p:cNvPr>
          <p:cNvGraphicFramePr>
            <a:graphicFrameLocks/>
          </p:cNvGraphicFramePr>
          <p:nvPr>
            <p:extLst>
              <p:ext uri="{D42A27DB-BD31-4B8C-83A1-F6EECF244321}">
                <p14:modId xmlns:p14="http://schemas.microsoft.com/office/powerpoint/2010/main" val="978281"/>
              </p:ext>
            </p:extLst>
          </p:nvPr>
        </p:nvGraphicFramePr>
        <p:xfrm>
          <a:off x="228863" y="4060209"/>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21_4" descr="A chart showing how your Trust scored for Q13 compared with other trusts that took part; using the ‘expected range’ analysis technique. ">
            <a:extLst>
              <a:ext uri="{FF2B5EF4-FFF2-40B4-BE49-F238E27FC236}">
                <a16:creationId xmlns:a16="http://schemas.microsoft.com/office/drawing/2014/main" id="{E084C2F9-6084-2894-C495-1EC90A183D83}"/>
              </a:ext>
            </a:extLst>
          </p:cNvPr>
          <p:cNvGraphicFramePr>
            <a:graphicFrameLocks/>
          </p:cNvGraphicFramePr>
          <p:nvPr>
            <p:extLst>
              <p:ext uri="{D42A27DB-BD31-4B8C-83A1-F6EECF244321}">
                <p14:modId xmlns:p14="http://schemas.microsoft.com/office/powerpoint/2010/main" val="4187963118"/>
              </p:ext>
            </p:extLst>
          </p:nvPr>
        </p:nvGraphicFramePr>
        <p:xfrm>
          <a:off x="228863" y="5043706"/>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21_2" descr="A chart showing how your Trust scored for Q13 compared with other trusts that took part; using the ‘expected range’ analysis technique. ">
            <a:extLst>
              <a:ext uri="{FF2B5EF4-FFF2-40B4-BE49-F238E27FC236}">
                <a16:creationId xmlns:a16="http://schemas.microsoft.com/office/drawing/2014/main" id="{39CC8D93-4FA0-FE30-BA71-1D43DC39383E}"/>
              </a:ext>
            </a:extLst>
          </p:cNvPr>
          <p:cNvGraphicFramePr>
            <a:graphicFrameLocks/>
          </p:cNvGraphicFramePr>
          <p:nvPr>
            <p:extLst>
              <p:ext uri="{D42A27DB-BD31-4B8C-83A1-F6EECF244321}">
                <p14:modId xmlns:p14="http://schemas.microsoft.com/office/powerpoint/2010/main" val="22774200"/>
              </p:ext>
            </p:extLst>
          </p:nvPr>
        </p:nvGraphicFramePr>
        <p:xfrm>
          <a:off x="196010" y="3122049"/>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7021901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0BE8DF-BDE0-67B5-9A30-9C0615DEA14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AAA40F-F878-2201-0C9C-B64CB13CEAC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FFC29B33-BA73-5811-E3F4-9B41F948E087}"/>
              </a:ext>
            </a:extLst>
          </p:cNvPr>
          <p:cNvGraphicFramePr>
            <a:graphicFrameLocks noGrp="1"/>
          </p:cNvGraphicFramePr>
          <p:nvPr>
            <p:extLst>
              <p:ext uri="{D42A27DB-BD31-4B8C-83A1-F6EECF244321}">
                <p14:modId xmlns:p14="http://schemas.microsoft.com/office/powerpoint/2010/main" val="3262445424"/>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1FDB174D-7811-71A1-0DBF-7D1D90C3CA73}"/>
              </a:ext>
            </a:extLst>
          </p:cNvPr>
          <p:cNvGrpSpPr/>
          <p:nvPr/>
        </p:nvGrpSpPr>
        <p:grpSpPr>
          <a:xfrm>
            <a:off x="162537" y="1360256"/>
            <a:ext cx="8280000" cy="1796400"/>
            <a:chOff x="361028" y="1452764"/>
            <a:chExt cx="8280000" cy="1538336"/>
          </a:xfrm>
        </p:grpSpPr>
        <p:graphicFrame>
          <p:nvGraphicFramePr>
            <p:cNvPr id="9" name="Q22">
              <a:extLst>
                <a:ext uri="{FF2B5EF4-FFF2-40B4-BE49-F238E27FC236}">
                  <a16:creationId xmlns:a16="http://schemas.microsoft.com/office/drawing/2014/main" id="{9BC7C889-6DE4-6FE6-28E9-70688E90A1FC}"/>
                </a:ext>
              </a:extLst>
            </p:cNvPr>
            <p:cNvGraphicFramePr/>
            <p:nvPr>
              <p:extLst>
                <p:ext uri="{D42A27DB-BD31-4B8C-83A1-F6EECF244321}">
                  <p14:modId xmlns:p14="http://schemas.microsoft.com/office/powerpoint/2010/main" val="3517535257"/>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83A91C0C-F562-694E-A1FF-FFFE50B20E0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FCDCCB17-2544-CB2F-D5D2-857F6179F060}"/>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19DF3C9-B49B-871F-9EF7-1D255D6C3E34}"/>
              </a:ext>
            </a:extLst>
          </p:cNvPr>
          <p:cNvSpPr>
            <a:spLocks noGrp="1"/>
          </p:cNvSpPr>
          <p:nvPr>
            <p:ph type="title"/>
          </p:nvPr>
        </p:nvSpPr>
        <p:spPr>
          <a:xfrm>
            <a:off x="419970" y="613664"/>
            <a:ext cx="11417697" cy="654856"/>
          </a:xfrm>
        </p:spPr>
        <p:txBody>
          <a:bodyPr/>
          <a:lstStyle/>
          <a:p>
            <a:r>
              <a:rPr lang="en-GB" dirty="0"/>
              <a:t>Section 4. Medication (continued)</a:t>
            </a:r>
          </a:p>
        </p:txBody>
      </p:sp>
    </p:spTree>
    <p:extLst>
      <p:ext uri="{BB962C8B-B14F-4D97-AF65-F5344CB8AC3E}">
        <p14:creationId xmlns:p14="http://schemas.microsoft.com/office/powerpoint/2010/main" val="39444863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27ED16D4-3166-800A-B041-9820929E71F2}"/>
              </a:ext>
            </a:extLst>
          </p:cNvPr>
          <p:cNvSpPr>
            <a:spLocks noGrp="1"/>
          </p:cNvSpPr>
          <p:nvPr>
            <p:ph type="title"/>
          </p:nvPr>
        </p:nvSpPr>
        <p:spPr>
          <a:xfrm>
            <a:off x="419970" y="613664"/>
            <a:ext cx="11417697" cy="654856"/>
          </a:xfrm>
        </p:spPr>
        <p:txBody>
          <a:bodyPr>
            <a:normAutofit/>
          </a:bodyPr>
          <a:lstStyle/>
          <a:p>
            <a:r>
              <a:rPr lang="en-US"/>
              <a:t>Section 5. Psychological therapies </a:t>
            </a:r>
            <a:endParaRPr lang="en-GB"/>
          </a:p>
        </p:txBody>
      </p:sp>
      <p:sp>
        <p:nvSpPr>
          <p:cNvPr id="6" name="TextBox 5">
            <a:extLst>
              <a:ext uri="{FF2B5EF4-FFF2-40B4-BE49-F238E27FC236}">
                <a16:creationId xmlns:a16="http://schemas.microsoft.com/office/drawing/2014/main" id="{666810B0-D596-6484-BCF8-0E69D87544C2}"/>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E8A9BD83-5E6E-F39C-856E-7F6651A9634C}"/>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5" descr="A bar chart showing the range of section scores for all NHS trusts for Section 1 (Health and social care workers).">
            <a:extLst>
              <a:ext uri="{FF2B5EF4-FFF2-40B4-BE49-F238E27FC236}">
                <a16:creationId xmlns:a16="http://schemas.microsoft.com/office/drawing/2014/main" id="{FDFB5513-0346-9D3F-EC3A-69D171760CCC}"/>
              </a:ext>
            </a:extLst>
          </p:cNvPr>
          <p:cNvGraphicFramePr/>
          <p:nvPr>
            <p:extLst>
              <p:ext uri="{D42A27DB-BD31-4B8C-83A1-F6EECF244321}">
                <p14:modId xmlns:p14="http://schemas.microsoft.com/office/powerpoint/2010/main" val="3239872189"/>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62E7AECC-2199-C834-99E9-FB6937109313}"/>
              </a:ext>
            </a:extLst>
          </p:cNvPr>
          <p:cNvGraphicFramePr>
            <a:graphicFrameLocks noGrp="1"/>
          </p:cNvGraphicFramePr>
          <p:nvPr>
            <p:extLst>
              <p:ext uri="{D42A27DB-BD31-4B8C-83A1-F6EECF244321}">
                <p14:modId xmlns:p14="http://schemas.microsoft.com/office/powerpoint/2010/main" val="4054484524"/>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9.1</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57013CF6-C760-24B2-8E85-462AF126154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390914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89167F-F1BE-8938-1C70-D58F6062DF1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14B83C1-5448-5E63-30DD-6122260AD8A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13B0F651-0743-36EE-0F94-E80DE471DDB6}"/>
              </a:ext>
            </a:extLst>
          </p:cNvPr>
          <p:cNvGraphicFramePr>
            <a:graphicFrameLocks noGrp="1"/>
          </p:cNvGraphicFramePr>
          <p:nvPr>
            <p:extLst>
              <p:ext uri="{D42A27DB-BD31-4B8C-83A1-F6EECF244321}">
                <p14:modId xmlns:p14="http://schemas.microsoft.com/office/powerpoint/2010/main" val="4045922183"/>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9.1</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CCD73FC5-6A13-B5EA-A914-AEE391A09E32}"/>
              </a:ext>
            </a:extLst>
          </p:cNvPr>
          <p:cNvGrpSpPr/>
          <p:nvPr/>
        </p:nvGrpSpPr>
        <p:grpSpPr>
          <a:xfrm>
            <a:off x="162537" y="1360256"/>
            <a:ext cx="8280000" cy="1796400"/>
            <a:chOff x="361028" y="1452764"/>
            <a:chExt cx="8280000" cy="1538336"/>
          </a:xfrm>
        </p:grpSpPr>
        <p:graphicFrame>
          <p:nvGraphicFramePr>
            <p:cNvPr id="9" name="Q25">
              <a:extLst>
                <a:ext uri="{FF2B5EF4-FFF2-40B4-BE49-F238E27FC236}">
                  <a16:creationId xmlns:a16="http://schemas.microsoft.com/office/drawing/2014/main" id="{2EABEC53-7A9C-70B3-C9E8-802D7BDC5AAC}"/>
                </a:ext>
              </a:extLst>
            </p:cNvPr>
            <p:cNvGraphicFramePr/>
            <p:nvPr>
              <p:extLst>
                <p:ext uri="{D42A27DB-BD31-4B8C-83A1-F6EECF244321}">
                  <p14:modId xmlns:p14="http://schemas.microsoft.com/office/powerpoint/2010/main" val="2249974061"/>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12858B83-5E6A-D8A4-4320-C1315601105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1044635E-1636-0DBE-BD1F-6B55E2967D1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9E2B461D-0F0D-C0B2-4D69-CD6E6AFABB61}"/>
              </a:ext>
            </a:extLst>
          </p:cNvPr>
          <p:cNvSpPr>
            <a:spLocks noGrp="1"/>
          </p:cNvSpPr>
          <p:nvPr>
            <p:ph type="title"/>
          </p:nvPr>
        </p:nvSpPr>
        <p:spPr>
          <a:xfrm>
            <a:off x="419970" y="613664"/>
            <a:ext cx="11417697" cy="654856"/>
          </a:xfrm>
        </p:spPr>
        <p:txBody>
          <a:bodyPr/>
          <a:lstStyle/>
          <a:p>
            <a:r>
              <a:rPr lang="en-GB" dirty="0"/>
              <a:t>Section </a:t>
            </a:r>
            <a:r>
              <a:rPr lang="en-US" dirty="0"/>
              <a:t>5. Psychological therapies </a:t>
            </a:r>
            <a:r>
              <a:rPr lang="en-GB" dirty="0"/>
              <a:t>(continued)</a:t>
            </a:r>
          </a:p>
        </p:txBody>
      </p:sp>
    </p:spTree>
    <p:extLst>
      <p:ext uri="{BB962C8B-B14F-4D97-AF65-F5344CB8AC3E}">
        <p14:creationId xmlns:p14="http://schemas.microsoft.com/office/powerpoint/2010/main" val="20353046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A63055B9-2144-5181-CA14-4D95940767DC}"/>
              </a:ext>
            </a:extLst>
          </p:cNvPr>
          <p:cNvSpPr>
            <a:spLocks noGrp="1"/>
          </p:cNvSpPr>
          <p:nvPr>
            <p:ph type="title"/>
          </p:nvPr>
        </p:nvSpPr>
        <p:spPr>
          <a:xfrm>
            <a:off x="419970" y="613664"/>
            <a:ext cx="11417697" cy="654856"/>
          </a:xfrm>
        </p:spPr>
        <p:txBody>
          <a:bodyPr>
            <a:normAutofit/>
          </a:bodyPr>
          <a:lstStyle/>
          <a:p>
            <a:r>
              <a:rPr lang="en-US"/>
              <a:t>Section 6. Crisis care support </a:t>
            </a:r>
            <a:endParaRPr lang="en-GB"/>
          </a:p>
        </p:txBody>
      </p:sp>
      <p:sp>
        <p:nvSpPr>
          <p:cNvPr id="6" name="TextBox 5">
            <a:extLst>
              <a:ext uri="{FF2B5EF4-FFF2-40B4-BE49-F238E27FC236}">
                <a16:creationId xmlns:a16="http://schemas.microsoft.com/office/drawing/2014/main" id="{5CC1A78E-9DC5-B3FE-0518-82AF1C28AC98}"/>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4F3E3CA3-3683-F6A7-8D56-5052C244389D}"/>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6" descr="A bar chart showing the range of section scores for all NHS trusts for Section 1 (Health and social care workers).">
            <a:extLst>
              <a:ext uri="{FF2B5EF4-FFF2-40B4-BE49-F238E27FC236}">
                <a16:creationId xmlns:a16="http://schemas.microsoft.com/office/drawing/2014/main" id="{00965099-0E3F-4C1D-1697-B03BAEE2E1B0}"/>
              </a:ext>
            </a:extLst>
          </p:cNvPr>
          <p:cNvGraphicFramePr/>
          <p:nvPr>
            <p:extLst>
              <p:ext uri="{D42A27DB-BD31-4B8C-83A1-F6EECF244321}">
                <p14:modId xmlns:p14="http://schemas.microsoft.com/office/powerpoint/2010/main" val="4261701687"/>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6EA3F0DD-9F7D-CB96-65B8-6CB2C67FB64C}"/>
              </a:ext>
            </a:extLst>
          </p:cNvPr>
          <p:cNvGraphicFramePr>
            <a:graphicFrameLocks noGrp="1"/>
          </p:cNvGraphicFramePr>
          <p:nvPr>
            <p:extLst>
              <p:ext uri="{D42A27DB-BD31-4B8C-83A1-F6EECF244321}">
                <p14:modId xmlns:p14="http://schemas.microsoft.com/office/powerpoint/2010/main" val="3453065013"/>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3.3</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Somewhat worse than expected</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9D7DB082-075D-7E0E-51F9-3E8D0B6C8C9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310019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5E7A61-7A86-61BB-0B3C-1E96459E96F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C989A02-AE2C-C23B-C43A-7C8BE671828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7C4EF6F5-3624-A137-1FC6-BE017F2725C4}"/>
              </a:ext>
            </a:extLst>
          </p:cNvPr>
          <p:cNvGraphicFramePr>
            <a:graphicFrameLocks noGrp="1"/>
          </p:cNvGraphicFramePr>
          <p:nvPr>
            <p:extLst>
              <p:ext uri="{D42A27DB-BD31-4B8C-83A1-F6EECF244321}">
                <p14:modId xmlns:p14="http://schemas.microsoft.com/office/powerpoint/2010/main" val="2819351338"/>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2.0</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53B7F3AC-56D5-80A5-DDB6-8E395FAD90CD}"/>
              </a:ext>
            </a:extLst>
          </p:cNvPr>
          <p:cNvSpPr txBox="1"/>
          <p:nvPr/>
        </p:nvSpPr>
        <p:spPr>
          <a:xfrm>
            <a:off x="382908" y="3278196"/>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Q30. Did the NHS mental health team give your family or carer information or support whilst you were in crisis?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77889770-396F-1D52-858D-AD31F26401B0}"/>
              </a:ext>
            </a:extLst>
          </p:cNvPr>
          <p:cNvGrpSpPr/>
          <p:nvPr/>
        </p:nvGrpSpPr>
        <p:grpSpPr>
          <a:xfrm>
            <a:off x="162537" y="1360256"/>
            <a:ext cx="8280000" cy="1796400"/>
            <a:chOff x="361028" y="1452764"/>
            <a:chExt cx="8280000" cy="1538336"/>
          </a:xfrm>
        </p:grpSpPr>
        <p:graphicFrame>
          <p:nvGraphicFramePr>
            <p:cNvPr id="9" name="Q29">
              <a:extLst>
                <a:ext uri="{FF2B5EF4-FFF2-40B4-BE49-F238E27FC236}">
                  <a16:creationId xmlns:a16="http://schemas.microsoft.com/office/drawing/2014/main" id="{957B5863-D549-B765-180C-9C890B731721}"/>
                </a:ext>
              </a:extLst>
            </p:cNvPr>
            <p:cNvGraphicFramePr/>
            <p:nvPr>
              <p:extLst>
                <p:ext uri="{D42A27DB-BD31-4B8C-83A1-F6EECF244321}">
                  <p14:modId xmlns:p14="http://schemas.microsoft.com/office/powerpoint/2010/main" val="144269202"/>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64FA43A5-D75A-5C5B-6B9B-C0AED1FD6B0E}"/>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31751381-19C1-77F3-FE81-7673A95FA21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A7F16D6D-945E-D883-0A3C-70232790D669}"/>
              </a:ext>
            </a:extLst>
          </p:cNvPr>
          <p:cNvSpPr>
            <a:spLocks noGrp="1"/>
          </p:cNvSpPr>
          <p:nvPr>
            <p:ph type="title"/>
          </p:nvPr>
        </p:nvSpPr>
        <p:spPr>
          <a:xfrm>
            <a:off x="419970" y="613664"/>
            <a:ext cx="11417697" cy="654856"/>
          </a:xfrm>
        </p:spPr>
        <p:txBody>
          <a:bodyPr/>
          <a:lstStyle/>
          <a:p>
            <a:r>
              <a:rPr lang="en-GB" dirty="0"/>
              <a:t>Section </a:t>
            </a:r>
            <a:r>
              <a:rPr lang="en-US" dirty="0"/>
              <a:t>6. Crisis care support </a:t>
            </a:r>
            <a:r>
              <a:rPr lang="en-GB" dirty="0"/>
              <a:t>(continued)</a:t>
            </a:r>
          </a:p>
        </p:txBody>
      </p:sp>
      <p:graphicFrame>
        <p:nvGraphicFramePr>
          <p:cNvPr id="3" name="Q30" descr="A chart showing how your Trust scored for Q13 compared with other trusts that took part; using the ‘expected range’ analysis technique. ">
            <a:extLst>
              <a:ext uri="{FF2B5EF4-FFF2-40B4-BE49-F238E27FC236}">
                <a16:creationId xmlns:a16="http://schemas.microsoft.com/office/drawing/2014/main" id="{1F7B7CC2-17F3-7A60-9E7B-A81E49A8E250}"/>
              </a:ext>
            </a:extLst>
          </p:cNvPr>
          <p:cNvGraphicFramePr>
            <a:graphicFrameLocks/>
          </p:cNvGraphicFramePr>
          <p:nvPr>
            <p:extLst>
              <p:ext uri="{D42A27DB-BD31-4B8C-83A1-F6EECF244321}">
                <p14:modId xmlns:p14="http://schemas.microsoft.com/office/powerpoint/2010/main" val="259248628"/>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052538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589416" y="2321004"/>
            <a:ext cx="8723396" cy="1107996"/>
          </a:xfrm>
        </p:spPr>
        <p:txBody>
          <a:bodyPr/>
          <a:lstStyle/>
          <a:p>
            <a:r>
              <a:rPr lang="en-GB" b="1">
                <a:cs typeface="Arial" panose="020B0604020202020204" pitchFamily="34" charset="0"/>
              </a:rPr>
              <a:t>Background and methodology</a:t>
            </a:r>
            <a:endParaRPr lang="en-GB">
              <a:cs typeface="Arial" panose="020B0604020202020204" pitchFamily="34" charset="0"/>
            </a:endParaRPr>
          </a:p>
        </p:txBody>
      </p:sp>
      <p:sp>
        <p:nvSpPr>
          <p:cNvPr id="6" name="Title 4" descr="&#10;">
            <a:extLst>
              <a:ext uri="{FF2B5EF4-FFF2-40B4-BE49-F238E27FC236}">
                <a16:creationId xmlns:a16="http://schemas.microsoft.com/office/drawing/2014/main" id="{9B630DF5-C330-4F10-9713-5B0D755D8806}"/>
              </a:ext>
            </a:extLst>
          </p:cNvPr>
          <p:cNvSpPr txBox="1">
            <a:spLocks/>
          </p:cNvSpPr>
          <p:nvPr/>
        </p:nvSpPr>
        <p:spPr>
          <a:xfrm>
            <a:off x="603484" y="2972546"/>
            <a:ext cx="7158030" cy="197432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information on the 2025 Community mental health survey</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navigating the report</a:t>
            </a:r>
          </a:p>
        </p:txBody>
      </p:sp>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0E52A881-DBBA-93FD-6447-5D6E03A66196}"/>
              </a:ext>
            </a:extLst>
          </p:cNvPr>
          <p:cNvSpPr>
            <a:spLocks noGrp="1"/>
          </p:cNvSpPr>
          <p:nvPr>
            <p:ph type="title"/>
          </p:nvPr>
        </p:nvSpPr>
        <p:spPr>
          <a:xfrm>
            <a:off x="419970" y="613664"/>
            <a:ext cx="11417697" cy="654856"/>
          </a:xfrm>
        </p:spPr>
        <p:txBody>
          <a:bodyPr>
            <a:normAutofit/>
          </a:bodyPr>
          <a:lstStyle/>
          <a:p>
            <a:r>
              <a:rPr lang="en-US"/>
              <a:t>Section 7. Crisis care access </a:t>
            </a:r>
            <a:endParaRPr lang="en-GB"/>
          </a:p>
        </p:txBody>
      </p:sp>
      <p:sp>
        <p:nvSpPr>
          <p:cNvPr id="6" name="TextBox 5">
            <a:extLst>
              <a:ext uri="{FF2B5EF4-FFF2-40B4-BE49-F238E27FC236}">
                <a16:creationId xmlns:a16="http://schemas.microsoft.com/office/drawing/2014/main" id="{4BD1E858-132F-265B-E412-9D4DA448F2BE}"/>
              </a:ext>
            </a:extLst>
          </p:cNvPr>
          <p:cNvSpPr txBox="1"/>
          <p:nvPr/>
        </p:nvSpPr>
        <p:spPr>
          <a:xfrm>
            <a:off x="425225" y="1176707"/>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0E0FF255-83B6-D2D4-8487-85151A87E405}"/>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7" descr="A bar chart showing the range of section scores for all NHS trusts for Section 1 (Health and social care workers).">
            <a:extLst>
              <a:ext uri="{FF2B5EF4-FFF2-40B4-BE49-F238E27FC236}">
                <a16:creationId xmlns:a16="http://schemas.microsoft.com/office/drawing/2014/main" id="{EB362AE3-036A-E8AE-C08B-D4EC2D872910}"/>
              </a:ext>
            </a:extLst>
          </p:cNvPr>
          <p:cNvGraphicFramePr/>
          <p:nvPr>
            <p:extLst>
              <p:ext uri="{D42A27DB-BD31-4B8C-83A1-F6EECF244321}">
                <p14:modId xmlns:p14="http://schemas.microsoft.com/office/powerpoint/2010/main" val="748938856"/>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D5D3C02B-DEBF-771B-A5A0-B49945F54BA8}"/>
              </a:ext>
            </a:extLst>
          </p:cNvPr>
          <p:cNvGraphicFramePr>
            <a:graphicFrameLocks noGrp="1"/>
          </p:cNvGraphicFramePr>
          <p:nvPr>
            <p:extLst>
              <p:ext uri="{D42A27DB-BD31-4B8C-83A1-F6EECF244321}">
                <p14:modId xmlns:p14="http://schemas.microsoft.com/office/powerpoint/2010/main" val="2669471961"/>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6.6</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5969D542-D119-CF81-09F0-970CB1AD5D6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962418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D65635-4EE6-8173-47A2-F3DA039E4D8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9FF98A9-1553-8593-7DEC-58BFEACA6C7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2501699A-2666-B0E4-F185-558DC86A390E}"/>
              </a:ext>
            </a:extLst>
          </p:cNvPr>
          <p:cNvGraphicFramePr>
            <a:graphicFrameLocks noGrp="1"/>
          </p:cNvGraphicFramePr>
          <p:nvPr>
            <p:extLst>
              <p:ext uri="{D42A27DB-BD31-4B8C-83A1-F6EECF244321}">
                <p14:modId xmlns:p14="http://schemas.microsoft.com/office/powerpoint/2010/main" val="3488106679"/>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9.3</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7E7B8B5E-722E-5882-E4B4-2D03766DA4C0}"/>
              </a:ext>
            </a:extLst>
          </p:cNvPr>
          <p:cNvSpPr txBox="1"/>
          <p:nvPr/>
        </p:nvSpPr>
        <p:spPr>
          <a:xfrm>
            <a:off x="382908" y="3239680"/>
            <a:ext cx="1707950" cy="9233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Q28. Thinking about the last time you contacted NHS mental health crisis support, how do you feel about the length of time it took you to get through to someone?</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9D626C08-D073-D453-4A05-E2623CF82532}"/>
              </a:ext>
            </a:extLst>
          </p:cNvPr>
          <p:cNvGrpSpPr/>
          <p:nvPr/>
        </p:nvGrpSpPr>
        <p:grpSpPr>
          <a:xfrm>
            <a:off x="162537" y="1360256"/>
            <a:ext cx="8280000" cy="1796400"/>
            <a:chOff x="361028" y="1452764"/>
            <a:chExt cx="8280000" cy="1538336"/>
          </a:xfrm>
        </p:grpSpPr>
        <p:graphicFrame>
          <p:nvGraphicFramePr>
            <p:cNvPr id="9" name="Q26">
              <a:extLst>
                <a:ext uri="{FF2B5EF4-FFF2-40B4-BE49-F238E27FC236}">
                  <a16:creationId xmlns:a16="http://schemas.microsoft.com/office/drawing/2014/main" id="{882A32F4-803E-7223-AAE0-D6F55BCBEC7D}"/>
                </a:ext>
              </a:extLst>
            </p:cNvPr>
            <p:cNvGraphicFramePr/>
            <p:nvPr>
              <p:extLst>
                <p:ext uri="{D42A27DB-BD31-4B8C-83A1-F6EECF244321}">
                  <p14:modId xmlns:p14="http://schemas.microsoft.com/office/powerpoint/2010/main" val="1403048368"/>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45F75C65-452A-9597-B80C-DB569CAE2FE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C2E8A127-B9A2-1E00-6240-CDC2365824A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F959CFDB-3C94-9859-5E71-BE4BDA023E1C}"/>
              </a:ext>
            </a:extLst>
          </p:cNvPr>
          <p:cNvSpPr>
            <a:spLocks noGrp="1"/>
          </p:cNvSpPr>
          <p:nvPr>
            <p:ph type="title"/>
          </p:nvPr>
        </p:nvSpPr>
        <p:spPr>
          <a:xfrm>
            <a:off x="419970" y="613664"/>
            <a:ext cx="11417697" cy="654856"/>
          </a:xfrm>
        </p:spPr>
        <p:txBody>
          <a:bodyPr/>
          <a:lstStyle/>
          <a:p>
            <a:r>
              <a:rPr lang="en-GB" dirty="0"/>
              <a:t>Section </a:t>
            </a:r>
            <a:r>
              <a:rPr lang="en-US" dirty="0"/>
              <a:t>7. Crisis care access</a:t>
            </a:r>
            <a:r>
              <a:rPr lang="en-GB" dirty="0"/>
              <a:t> (continued)</a:t>
            </a:r>
          </a:p>
        </p:txBody>
      </p:sp>
      <p:graphicFrame>
        <p:nvGraphicFramePr>
          <p:cNvPr id="3" name="Q28" descr="A chart showing how your Trust scored for Q13 compared with other trusts that took part; using the ‘expected range’ analysis technique. ">
            <a:extLst>
              <a:ext uri="{FF2B5EF4-FFF2-40B4-BE49-F238E27FC236}">
                <a16:creationId xmlns:a16="http://schemas.microsoft.com/office/drawing/2014/main" id="{839A4E58-F3F7-0695-F726-E11CF48747BD}"/>
              </a:ext>
            </a:extLst>
          </p:cNvPr>
          <p:cNvGraphicFramePr>
            <a:graphicFrameLocks/>
          </p:cNvGraphicFramePr>
          <p:nvPr>
            <p:extLst>
              <p:ext uri="{D42A27DB-BD31-4B8C-83A1-F6EECF244321}">
                <p14:modId xmlns:p14="http://schemas.microsoft.com/office/powerpoint/2010/main" val="1385794999"/>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364260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42F52748-FB8B-E784-0943-1CCE3AB1C678}"/>
              </a:ext>
            </a:extLst>
          </p:cNvPr>
          <p:cNvSpPr>
            <a:spLocks noGrp="1"/>
          </p:cNvSpPr>
          <p:nvPr>
            <p:ph type="title"/>
          </p:nvPr>
        </p:nvSpPr>
        <p:spPr>
          <a:xfrm>
            <a:off x="419970" y="613664"/>
            <a:ext cx="11417697" cy="654856"/>
          </a:xfrm>
        </p:spPr>
        <p:txBody>
          <a:bodyPr>
            <a:normAutofit/>
          </a:bodyPr>
          <a:lstStyle/>
          <a:p>
            <a:r>
              <a:rPr lang="en-US"/>
              <a:t>Section 8. </a:t>
            </a:r>
            <a:r>
              <a:rPr lang="en-GB"/>
              <a:t>Support with other areas of life</a:t>
            </a:r>
          </a:p>
        </p:txBody>
      </p:sp>
      <p:sp>
        <p:nvSpPr>
          <p:cNvPr id="6" name="TextBox 5">
            <a:extLst>
              <a:ext uri="{FF2B5EF4-FFF2-40B4-BE49-F238E27FC236}">
                <a16:creationId xmlns:a16="http://schemas.microsoft.com/office/drawing/2014/main" id="{66F35336-77CF-479C-7D83-7B18821A2033}"/>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BF1021E5-BA27-0111-2656-36373B2C13A9}"/>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8" descr="A bar chart showing the range of section scores for all NHS trusts for Section 1 (Health and social care workers).">
            <a:extLst>
              <a:ext uri="{FF2B5EF4-FFF2-40B4-BE49-F238E27FC236}">
                <a16:creationId xmlns:a16="http://schemas.microsoft.com/office/drawing/2014/main" id="{1AE807E4-F277-54B0-BE18-3B39B8EFCE6A}"/>
              </a:ext>
            </a:extLst>
          </p:cNvPr>
          <p:cNvGraphicFramePr/>
          <p:nvPr>
            <p:extLst>
              <p:ext uri="{D42A27DB-BD31-4B8C-83A1-F6EECF244321}">
                <p14:modId xmlns:p14="http://schemas.microsoft.com/office/powerpoint/2010/main" val="814055725"/>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74C3F4E-0FCA-D489-B354-31CA8E9BBA73}"/>
              </a:ext>
            </a:extLst>
          </p:cNvPr>
          <p:cNvGraphicFramePr>
            <a:graphicFrameLocks noGrp="1"/>
          </p:cNvGraphicFramePr>
          <p:nvPr>
            <p:extLst>
              <p:ext uri="{D42A27DB-BD31-4B8C-83A1-F6EECF244321}">
                <p14:modId xmlns:p14="http://schemas.microsoft.com/office/powerpoint/2010/main" val="2153008496"/>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3.5</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6AF251FF-E5C9-A827-ED2C-67742AACE22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6893133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80DF25-F5FC-DC81-5693-C91E1761BDF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81C0B74-93C0-C962-4573-31B874D55B7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DC42C901-5DAE-8DA8-BA22-84066959C2D7}"/>
              </a:ext>
            </a:extLst>
          </p:cNvPr>
          <p:cNvGraphicFramePr>
            <a:graphicFrameLocks noGrp="1"/>
          </p:cNvGraphicFramePr>
          <p:nvPr>
            <p:extLst>
              <p:ext uri="{D42A27DB-BD31-4B8C-83A1-F6EECF244321}">
                <p14:modId xmlns:p14="http://schemas.microsoft.com/office/powerpoint/2010/main" val="2215608086"/>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3.5</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5.7</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3.8</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511F0697-48DD-0DD0-A0A7-021A91EC95F4}"/>
              </a:ext>
            </a:extLst>
          </p:cNvPr>
          <p:cNvSpPr txBox="1"/>
          <p:nvPr/>
        </p:nvSpPr>
        <p:spPr>
          <a:xfrm>
            <a:off x="363640" y="5188443"/>
            <a:ext cx="1707950" cy="923330"/>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Q32_3. In the last 12 months, did your NHS mental health team give you any help or advice with finding support for… Help with money or benefits  </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0C656E86-C221-66B1-C242-BB8F0A860BEE}"/>
              </a:ext>
            </a:extLst>
          </p:cNvPr>
          <p:cNvSpPr txBox="1"/>
          <p:nvPr/>
        </p:nvSpPr>
        <p:spPr>
          <a:xfrm>
            <a:off x="363640" y="4260583"/>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fld id="{9C4D1575-63B3-4412-955C-E8805B384F29}" type="CELLRANGE">
              <a:rPr lang="en-GB" sz="900">
                <a:solidFill>
                  <a:prstClr val="black"/>
                </a:solidFill>
                <a:latin typeface="Arial" panose="020B0604020202020204" pitchFamily="34" charset="0"/>
                <a:cs typeface="Arial" panose="020B0604020202020204" pitchFamily="34" charset="0"/>
              </a:rPr>
              <a:pPr/>
              <a:t>Q32_2. In the last 12 months, did your NHS mental health team give you any help or advice with finding support for… Finding or keeping work</a:t>
            </a:fld>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41AE3060-C6C3-8F23-A81E-CC82C564A7CF}"/>
              </a:ext>
            </a:extLst>
          </p:cNvPr>
          <p:cNvSpPr txBox="1"/>
          <p:nvPr/>
        </p:nvSpPr>
        <p:spPr>
          <a:xfrm>
            <a:off x="363640" y="3203652"/>
            <a:ext cx="1707950" cy="9233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Q32_1. In the last 12 months, did your NHS mental health team give you any help or advice with finding support for… Joining a group (e.g. art, sport etc)</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29AEBE42-E4FB-A9CF-EC4A-F4E7C8FEC193}"/>
              </a:ext>
            </a:extLst>
          </p:cNvPr>
          <p:cNvGrpSpPr/>
          <p:nvPr/>
        </p:nvGrpSpPr>
        <p:grpSpPr>
          <a:xfrm>
            <a:off x="162537" y="1360256"/>
            <a:ext cx="8280000" cy="1796400"/>
            <a:chOff x="361028" y="1452764"/>
            <a:chExt cx="8280000" cy="1538336"/>
          </a:xfrm>
        </p:grpSpPr>
        <p:graphicFrame>
          <p:nvGraphicFramePr>
            <p:cNvPr id="9" name="Q31">
              <a:extLst>
                <a:ext uri="{FF2B5EF4-FFF2-40B4-BE49-F238E27FC236}">
                  <a16:creationId xmlns:a16="http://schemas.microsoft.com/office/drawing/2014/main" id="{680094CC-799A-B4DB-D9BE-89B759DFA77C}"/>
                </a:ext>
              </a:extLst>
            </p:cNvPr>
            <p:cNvGraphicFramePr/>
            <p:nvPr>
              <p:extLst>
                <p:ext uri="{D42A27DB-BD31-4B8C-83A1-F6EECF244321}">
                  <p14:modId xmlns:p14="http://schemas.microsoft.com/office/powerpoint/2010/main" val="3081357103"/>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AE3FA419-DC01-7837-B90B-1A289F8D4A52}"/>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023277A2-194E-FF69-9B5E-5981379A894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977A6C9-7278-2637-9CD1-4208F5E0CEBE}"/>
              </a:ext>
            </a:extLst>
          </p:cNvPr>
          <p:cNvSpPr>
            <a:spLocks noGrp="1"/>
          </p:cNvSpPr>
          <p:nvPr>
            <p:ph type="title"/>
          </p:nvPr>
        </p:nvSpPr>
        <p:spPr>
          <a:xfrm>
            <a:off x="419970" y="613664"/>
            <a:ext cx="11417697" cy="654856"/>
          </a:xfrm>
        </p:spPr>
        <p:txBody>
          <a:bodyPr/>
          <a:lstStyle/>
          <a:p>
            <a:r>
              <a:rPr lang="en-GB" dirty="0"/>
              <a:t>Section </a:t>
            </a:r>
            <a:r>
              <a:rPr lang="en-US" dirty="0"/>
              <a:t>8. </a:t>
            </a:r>
            <a:r>
              <a:rPr lang="en-GB" dirty="0"/>
              <a:t>Support with other areas of life (continued)</a:t>
            </a:r>
          </a:p>
        </p:txBody>
      </p:sp>
      <p:graphicFrame>
        <p:nvGraphicFramePr>
          <p:cNvPr id="3" name="Q32_3" descr="A chart showing how your Trust scored for Q13 compared with other trusts that took part; using the ‘expected range’ analysis technique. ">
            <a:extLst>
              <a:ext uri="{FF2B5EF4-FFF2-40B4-BE49-F238E27FC236}">
                <a16:creationId xmlns:a16="http://schemas.microsoft.com/office/drawing/2014/main" id="{B84E763F-038B-C37A-421B-426A2236FBBA}"/>
              </a:ext>
            </a:extLst>
          </p:cNvPr>
          <p:cNvGraphicFramePr>
            <a:graphicFrameLocks/>
          </p:cNvGraphicFramePr>
          <p:nvPr>
            <p:extLst>
              <p:ext uri="{D42A27DB-BD31-4B8C-83A1-F6EECF244321}">
                <p14:modId xmlns:p14="http://schemas.microsoft.com/office/powerpoint/2010/main" val="1843299731"/>
              </p:ext>
            </p:extLst>
          </p:nvPr>
        </p:nvGraphicFramePr>
        <p:xfrm>
          <a:off x="228863" y="5043706"/>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32_2" descr="A chart showing how your Trust scored for Q13 compared with other trusts that took part; using the ‘expected range’ analysis technique. ">
            <a:extLst>
              <a:ext uri="{FF2B5EF4-FFF2-40B4-BE49-F238E27FC236}">
                <a16:creationId xmlns:a16="http://schemas.microsoft.com/office/drawing/2014/main" id="{51249359-A66E-6478-495C-FC1DBE35ABE4}"/>
              </a:ext>
            </a:extLst>
          </p:cNvPr>
          <p:cNvGraphicFramePr>
            <a:graphicFrameLocks/>
          </p:cNvGraphicFramePr>
          <p:nvPr>
            <p:extLst>
              <p:ext uri="{D42A27DB-BD31-4B8C-83A1-F6EECF244321}">
                <p14:modId xmlns:p14="http://schemas.microsoft.com/office/powerpoint/2010/main" val="3365325928"/>
              </p:ext>
            </p:extLst>
          </p:nvPr>
        </p:nvGraphicFramePr>
        <p:xfrm>
          <a:off x="245289" y="4054046"/>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32_1" descr="A chart showing how your Trust scored for Q13 compared with other trusts that took part; using the ‘expected range’ analysis technique. ">
            <a:extLst>
              <a:ext uri="{FF2B5EF4-FFF2-40B4-BE49-F238E27FC236}">
                <a16:creationId xmlns:a16="http://schemas.microsoft.com/office/drawing/2014/main" id="{C9F55431-377A-467C-FD60-56BF0734153B}"/>
              </a:ext>
            </a:extLst>
          </p:cNvPr>
          <p:cNvGraphicFramePr>
            <a:graphicFrameLocks/>
          </p:cNvGraphicFramePr>
          <p:nvPr>
            <p:extLst>
              <p:ext uri="{D42A27DB-BD31-4B8C-83A1-F6EECF244321}">
                <p14:modId xmlns:p14="http://schemas.microsoft.com/office/powerpoint/2010/main" val="3665935953"/>
              </p:ext>
            </p:extLst>
          </p:nvPr>
        </p:nvGraphicFramePr>
        <p:xfrm>
          <a:off x="253502" y="3043661"/>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4891305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47AF7D-63C6-067C-5914-3065000D297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877199-2D0C-14CD-74A1-95CAFC2F825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82AF5DB6-175C-1250-B6DE-A9629B1D850C}"/>
              </a:ext>
            </a:extLst>
          </p:cNvPr>
          <p:cNvGraphicFramePr>
            <a:graphicFrameLocks noGrp="1"/>
          </p:cNvGraphicFramePr>
          <p:nvPr>
            <p:extLst>
              <p:ext uri="{D42A27DB-BD31-4B8C-83A1-F6EECF244321}">
                <p14:modId xmlns:p14="http://schemas.microsoft.com/office/powerpoint/2010/main" val="1579750601"/>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4.1</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82397A30-A725-6ABA-86CD-52BAD3F27581}"/>
              </a:ext>
            </a:extLst>
          </p:cNvPr>
          <p:cNvGrpSpPr/>
          <p:nvPr/>
        </p:nvGrpSpPr>
        <p:grpSpPr>
          <a:xfrm>
            <a:off x="162537" y="1360256"/>
            <a:ext cx="8280000" cy="1796400"/>
            <a:chOff x="361028" y="1452764"/>
            <a:chExt cx="8280000" cy="1538336"/>
          </a:xfrm>
        </p:grpSpPr>
        <p:graphicFrame>
          <p:nvGraphicFramePr>
            <p:cNvPr id="9" name="Q33">
              <a:extLst>
                <a:ext uri="{FF2B5EF4-FFF2-40B4-BE49-F238E27FC236}">
                  <a16:creationId xmlns:a16="http://schemas.microsoft.com/office/drawing/2014/main" id="{9DC51FAC-6836-8448-C095-F55492C4D2E6}"/>
                </a:ext>
              </a:extLst>
            </p:cNvPr>
            <p:cNvGraphicFramePr/>
            <p:nvPr>
              <p:extLst>
                <p:ext uri="{D42A27DB-BD31-4B8C-83A1-F6EECF244321}">
                  <p14:modId xmlns:p14="http://schemas.microsoft.com/office/powerpoint/2010/main" val="2061423344"/>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67B386FE-7112-0325-1BDC-63682088BAB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567DC130-BF04-702B-9291-453B67EE63A8}"/>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50E48B56-84F8-57D3-616A-2A782B92ED18}"/>
              </a:ext>
            </a:extLst>
          </p:cNvPr>
          <p:cNvSpPr>
            <a:spLocks noGrp="1"/>
          </p:cNvSpPr>
          <p:nvPr>
            <p:ph type="title"/>
          </p:nvPr>
        </p:nvSpPr>
        <p:spPr>
          <a:xfrm>
            <a:off x="419970" y="613664"/>
            <a:ext cx="11417697" cy="654856"/>
          </a:xfrm>
        </p:spPr>
        <p:txBody>
          <a:bodyPr/>
          <a:lstStyle/>
          <a:p>
            <a:r>
              <a:rPr lang="en-GB" dirty="0"/>
              <a:t>Section </a:t>
            </a:r>
            <a:r>
              <a:rPr lang="en-US" dirty="0"/>
              <a:t>8. </a:t>
            </a:r>
            <a:r>
              <a:rPr lang="en-GB" dirty="0"/>
              <a:t>Support with other areas of life (continued)</a:t>
            </a:r>
          </a:p>
        </p:txBody>
      </p:sp>
    </p:spTree>
    <p:extLst>
      <p:ext uri="{BB962C8B-B14F-4D97-AF65-F5344CB8AC3E}">
        <p14:creationId xmlns:p14="http://schemas.microsoft.com/office/powerpoint/2010/main" val="26156480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CA8F8AE8-FBBF-8C48-EAB7-3D7B83538B63}"/>
              </a:ext>
            </a:extLst>
          </p:cNvPr>
          <p:cNvSpPr>
            <a:spLocks noGrp="1"/>
          </p:cNvSpPr>
          <p:nvPr>
            <p:ph type="title"/>
          </p:nvPr>
        </p:nvSpPr>
        <p:spPr>
          <a:xfrm>
            <a:off x="419970" y="613664"/>
            <a:ext cx="11417697" cy="654856"/>
          </a:xfrm>
        </p:spPr>
        <p:txBody>
          <a:bodyPr>
            <a:normAutofit/>
          </a:bodyPr>
          <a:lstStyle/>
          <a:p>
            <a:r>
              <a:rPr lang="en-US"/>
              <a:t>Section 9. Support in accessing care </a:t>
            </a:r>
            <a:endParaRPr lang="en-GB"/>
          </a:p>
        </p:txBody>
      </p:sp>
      <p:sp>
        <p:nvSpPr>
          <p:cNvPr id="6" name="TextBox 5">
            <a:extLst>
              <a:ext uri="{FF2B5EF4-FFF2-40B4-BE49-F238E27FC236}">
                <a16:creationId xmlns:a16="http://schemas.microsoft.com/office/drawing/2014/main" id="{B18A1E76-9ECF-EC05-69A8-7F44CE718452}"/>
              </a:ext>
            </a:extLst>
          </p:cNvPr>
          <p:cNvSpPr txBox="1"/>
          <p:nvPr/>
        </p:nvSpPr>
        <p:spPr>
          <a:xfrm>
            <a:off x="425225" y="1161876"/>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B7EBF051-99A2-B23E-6EA7-BEB736A91B47}"/>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9" descr="A bar chart showing the range of section scores for all NHS trusts for Section 1 (Health and social care workers).">
            <a:extLst>
              <a:ext uri="{FF2B5EF4-FFF2-40B4-BE49-F238E27FC236}">
                <a16:creationId xmlns:a16="http://schemas.microsoft.com/office/drawing/2014/main" id="{CABC6F82-5197-194D-239F-4278E39C648E}"/>
              </a:ext>
            </a:extLst>
          </p:cNvPr>
          <p:cNvGraphicFramePr/>
          <p:nvPr>
            <p:extLst>
              <p:ext uri="{D42A27DB-BD31-4B8C-83A1-F6EECF244321}">
                <p14:modId xmlns:p14="http://schemas.microsoft.com/office/powerpoint/2010/main" val="1067993445"/>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7E252DAB-F28D-DDA0-3520-1FCDFD069BD5}"/>
              </a:ext>
            </a:extLst>
          </p:cNvPr>
          <p:cNvGraphicFramePr>
            <a:graphicFrameLocks noGrp="1"/>
          </p:cNvGraphicFramePr>
          <p:nvPr>
            <p:extLst>
              <p:ext uri="{D42A27DB-BD31-4B8C-83A1-F6EECF244321}">
                <p14:modId xmlns:p14="http://schemas.microsoft.com/office/powerpoint/2010/main" val="2744726197"/>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50424">
                  <a:extLst>
                    <a:ext uri="{9D8B030D-6E8A-4147-A177-3AD203B41FA5}">
                      <a16:colId xmlns:a16="http://schemas.microsoft.com/office/drawing/2014/main" val="20001"/>
                    </a:ext>
                  </a:extLst>
                </a:gridCol>
                <a:gridCol w="7836631">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3.6</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Somewhat worse than expected</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03EAD188-76AB-4398-ECB5-F2D6A6DD450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6087442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22B52F-4D80-1897-FD03-9825B32BEF9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2E16F81-5D55-63A0-B1FD-F86394D3C01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CBDF2BB5-3CF9-86FD-7AE2-1330CA71FAE9}"/>
              </a:ext>
            </a:extLst>
          </p:cNvPr>
          <p:cNvGraphicFramePr>
            <a:graphicFrameLocks noGrp="1"/>
          </p:cNvGraphicFramePr>
          <p:nvPr>
            <p:extLst>
              <p:ext uri="{D42A27DB-BD31-4B8C-83A1-F6EECF244321}">
                <p14:modId xmlns:p14="http://schemas.microsoft.com/office/powerpoint/2010/main" val="2154136047"/>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6.1</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C513341F-3C8D-7AE2-ED91-90881EAB9A61}"/>
              </a:ext>
            </a:extLst>
          </p:cNvPr>
          <p:cNvSpPr txBox="1"/>
          <p:nvPr/>
        </p:nvSpPr>
        <p:spPr>
          <a:xfrm>
            <a:off x="382908" y="3485945"/>
            <a:ext cx="1707950" cy="369332"/>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Q37. Do you feel the support provided meets your needs?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36C44CAD-F526-2546-479D-8A8FD81BE8DC}"/>
              </a:ext>
            </a:extLst>
          </p:cNvPr>
          <p:cNvGrpSpPr/>
          <p:nvPr/>
        </p:nvGrpSpPr>
        <p:grpSpPr>
          <a:xfrm>
            <a:off x="162537" y="1360256"/>
            <a:ext cx="8280000" cy="1796400"/>
            <a:chOff x="361028" y="1452764"/>
            <a:chExt cx="8280000" cy="1538336"/>
          </a:xfrm>
        </p:grpSpPr>
        <p:graphicFrame>
          <p:nvGraphicFramePr>
            <p:cNvPr id="9" name="Q34">
              <a:extLst>
                <a:ext uri="{FF2B5EF4-FFF2-40B4-BE49-F238E27FC236}">
                  <a16:creationId xmlns:a16="http://schemas.microsoft.com/office/drawing/2014/main" id="{F292B403-E515-6D67-7C62-A5284CC8A425}"/>
                </a:ext>
              </a:extLst>
            </p:cNvPr>
            <p:cNvGraphicFramePr/>
            <p:nvPr>
              <p:extLst>
                <p:ext uri="{D42A27DB-BD31-4B8C-83A1-F6EECF244321}">
                  <p14:modId xmlns:p14="http://schemas.microsoft.com/office/powerpoint/2010/main" val="677031188"/>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A31E6DE0-987C-C941-12E3-0FE4D1A5F6EE}"/>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66DBA4CF-9F41-BA9A-0BF5-2624765EF312}"/>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E4B5597-7088-AA96-CB64-3D356F32E892}"/>
              </a:ext>
            </a:extLst>
          </p:cNvPr>
          <p:cNvSpPr>
            <a:spLocks noGrp="1"/>
          </p:cNvSpPr>
          <p:nvPr>
            <p:ph type="title"/>
          </p:nvPr>
        </p:nvSpPr>
        <p:spPr>
          <a:xfrm>
            <a:off x="419970" y="613664"/>
            <a:ext cx="11417697" cy="654856"/>
          </a:xfrm>
        </p:spPr>
        <p:txBody>
          <a:bodyPr/>
          <a:lstStyle/>
          <a:p>
            <a:r>
              <a:rPr lang="en-GB" dirty="0"/>
              <a:t>Section 9. Support in accessing care (continued)</a:t>
            </a:r>
          </a:p>
        </p:txBody>
      </p:sp>
      <p:graphicFrame>
        <p:nvGraphicFramePr>
          <p:cNvPr id="3" name="Q37" descr="A chart showing how your Trust scored for Q13 compared with other trusts that took part; using the ‘expected range’ analysis technique. ">
            <a:extLst>
              <a:ext uri="{FF2B5EF4-FFF2-40B4-BE49-F238E27FC236}">
                <a16:creationId xmlns:a16="http://schemas.microsoft.com/office/drawing/2014/main" id="{70DB71F8-89AF-B199-0A03-71004E1A625C}"/>
              </a:ext>
            </a:extLst>
          </p:cNvPr>
          <p:cNvGraphicFramePr>
            <a:graphicFrameLocks/>
          </p:cNvGraphicFramePr>
          <p:nvPr>
            <p:extLst>
              <p:ext uri="{D42A27DB-BD31-4B8C-83A1-F6EECF244321}">
                <p14:modId xmlns:p14="http://schemas.microsoft.com/office/powerpoint/2010/main" val="3102371296"/>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960971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27FF65DE-0118-80C5-6AC2-D7E32E07EE5C}"/>
              </a:ext>
            </a:extLst>
          </p:cNvPr>
          <p:cNvSpPr>
            <a:spLocks noGrp="1"/>
          </p:cNvSpPr>
          <p:nvPr>
            <p:ph type="title"/>
          </p:nvPr>
        </p:nvSpPr>
        <p:spPr>
          <a:xfrm>
            <a:off x="419970" y="613664"/>
            <a:ext cx="11417697" cy="654856"/>
          </a:xfrm>
        </p:spPr>
        <p:txBody>
          <a:bodyPr>
            <a:normAutofit/>
          </a:bodyPr>
          <a:lstStyle/>
          <a:p>
            <a:r>
              <a:rPr lang="en-US"/>
              <a:t>Section 10. Respect, dignity and compassion </a:t>
            </a:r>
            <a:endParaRPr lang="en-GB"/>
          </a:p>
        </p:txBody>
      </p:sp>
      <p:sp>
        <p:nvSpPr>
          <p:cNvPr id="6" name="TextBox 5">
            <a:extLst>
              <a:ext uri="{FF2B5EF4-FFF2-40B4-BE49-F238E27FC236}">
                <a16:creationId xmlns:a16="http://schemas.microsoft.com/office/drawing/2014/main" id="{379171A8-3935-72F3-A82D-A57E79231779}"/>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B97EA23D-797B-FCCB-4317-89A0503C32CD}"/>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10" descr="A bar chart showing the range of section scores for all NHS trusts for Section 1 (Health and social care workers).">
            <a:extLst>
              <a:ext uri="{FF2B5EF4-FFF2-40B4-BE49-F238E27FC236}">
                <a16:creationId xmlns:a16="http://schemas.microsoft.com/office/drawing/2014/main" id="{882992DC-44A9-E1D3-1FE4-29F905DE1843}"/>
              </a:ext>
            </a:extLst>
          </p:cNvPr>
          <p:cNvGraphicFramePr/>
          <p:nvPr>
            <p:extLst>
              <p:ext uri="{D42A27DB-BD31-4B8C-83A1-F6EECF244321}">
                <p14:modId xmlns:p14="http://schemas.microsoft.com/office/powerpoint/2010/main" val="845553388"/>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0771BB2-D939-4C7E-69D3-4E8DC73CE18F}"/>
              </a:ext>
            </a:extLst>
          </p:cNvPr>
          <p:cNvGraphicFramePr>
            <a:graphicFrameLocks noGrp="1"/>
          </p:cNvGraphicFramePr>
          <p:nvPr>
            <p:extLst>
              <p:ext uri="{D42A27DB-BD31-4B8C-83A1-F6EECF244321}">
                <p14:modId xmlns:p14="http://schemas.microsoft.com/office/powerpoint/2010/main" val="304135027"/>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7.2</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0A6CE071-437C-ADD2-716E-5DF99234924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1931425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3CCD8A-F9F7-0D83-F754-D8F79CC7E78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E62DBA4-3AAE-C2FC-5571-998BFD8B4ED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C3501145-30F3-91FD-3C8F-5E82CB8921E6}"/>
              </a:ext>
            </a:extLst>
          </p:cNvPr>
          <p:cNvGraphicFramePr>
            <a:graphicFrameLocks noGrp="1"/>
          </p:cNvGraphicFramePr>
          <p:nvPr>
            <p:extLst>
              <p:ext uri="{D42A27DB-BD31-4B8C-83A1-F6EECF244321}">
                <p14:modId xmlns:p14="http://schemas.microsoft.com/office/powerpoint/2010/main" val="2933351840"/>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8.6</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4A5E1529-D88F-795E-96A8-D5E4739A6D57}"/>
              </a:ext>
            </a:extLst>
          </p:cNvPr>
          <p:cNvSpPr txBox="1"/>
          <p:nvPr/>
        </p:nvSpPr>
        <p:spPr>
          <a:xfrm>
            <a:off x="382908" y="3312818"/>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Q39. Overall, in the last 12 months, did you feel that you were treated with respect and dignity by NHS mental health services?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E2B8CB2E-706C-6B44-4150-EDE90916234A}"/>
              </a:ext>
            </a:extLst>
          </p:cNvPr>
          <p:cNvGrpSpPr/>
          <p:nvPr/>
        </p:nvGrpSpPr>
        <p:grpSpPr>
          <a:xfrm>
            <a:off x="162537" y="1360256"/>
            <a:ext cx="8280000" cy="1796400"/>
            <a:chOff x="361028" y="1452764"/>
            <a:chExt cx="8280000" cy="1538336"/>
          </a:xfrm>
        </p:grpSpPr>
        <p:graphicFrame>
          <p:nvGraphicFramePr>
            <p:cNvPr id="9" name="Q14">
              <a:extLst>
                <a:ext uri="{FF2B5EF4-FFF2-40B4-BE49-F238E27FC236}">
                  <a16:creationId xmlns:a16="http://schemas.microsoft.com/office/drawing/2014/main" id="{C422FD62-5881-E32E-7852-F605357386DB}"/>
                </a:ext>
              </a:extLst>
            </p:cNvPr>
            <p:cNvGraphicFramePr/>
            <p:nvPr>
              <p:extLst>
                <p:ext uri="{D42A27DB-BD31-4B8C-83A1-F6EECF244321}">
                  <p14:modId xmlns:p14="http://schemas.microsoft.com/office/powerpoint/2010/main" val="405141343"/>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9F901EC6-675C-AB28-B85C-CD4D7F785C7B}"/>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298D8676-1FEF-E3FD-F7CD-CFB210B668FD}"/>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7887FFA-06BA-627F-F37B-2E7D88260857}"/>
              </a:ext>
            </a:extLst>
          </p:cNvPr>
          <p:cNvSpPr>
            <a:spLocks noGrp="1"/>
          </p:cNvSpPr>
          <p:nvPr>
            <p:ph type="title"/>
          </p:nvPr>
        </p:nvSpPr>
        <p:spPr>
          <a:xfrm>
            <a:off x="419970" y="613664"/>
            <a:ext cx="11417697" cy="654856"/>
          </a:xfrm>
        </p:spPr>
        <p:txBody>
          <a:bodyPr/>
          <a:lstStyle/>
          <a:p>
            <a:r>
              <a:rPr lang="en-GB" dirty="0"/>
              <a:t>Section </a:t>
            </a:r>
            <a:r>
              <a:rPr lang="en-US" dirty="0"/>
              <a:t>10. Respect, dignity and compassion (continued)</a:t>
            </a:r>
            <a:endParaRPr lang="en-GB" dirty="0"/>
          </a:p>
        </p:txBody>
      </p:sp>
      <p:graphicFrame>
        <p:nvGraphicFramePr>
          <p:cNvPr id="3" name="Q39" descr="A chart showing how your Trust scored for Q13 compared with other trusts that took part; using the ‘expected range’ analysis technique. ">
            <a:extLst>
              <a:ext uri="{FF2B5EF4-FFF2-40B4-BE49-F238E27FC236}">
                <a16:creationId xmlns:a16="http://schemas.microsoft.com/office/drawing/2014/main" id="{BF367B32-4141-2395-E3DB-1049A0C2A073}"/>
              </a:ext>
            </a:extLst>
          </p:cNvPr>
          <p:cNvGraphicFramePr>
            <a:graphicFrameLocks/>
          </p:cNvGraphicFramePr>
          <p:nvPr>
            <p:extLst>
              <p:ext uri="{D42A27DB-BD31-4B8C-83A1-F6EECF244321}">
                <p14:modId xmlns:p14="http://schemas.microsoft.com/office/powerpoint/2010/main" val="3696107334"/>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917332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C013C58-DC86-41AD-87E3-0D8FCB7BC0A6}"/>
              </a:ext>
            </a:extLst>
          </p:cNvPr>
          <p:cNvSpPr>
            <a:spLocks noGrp="1"/>
          </p:cNvSpPr>
          <p:nvPr>
            <p:ph type="title"/>
          </p:nvPr>
        </p:nvSpPr>
        <p:spPr>
          <a:xfrm>
            <a:off x="419970" y="613664"/>
            <a:ext cx="11417697" cy="654856"/>
          </a:xfrm>
        </p:spPr>
        <p:txBody>
          <a:bodyPr>
            <a:normAutofit/>
          </a:bodyPr>
          <a:lstStyle/>
          <a:p>
            <a:r>
              <a:rPr lang="en-US"/>
              <a:t>Section 11. Overall experience</a:t>
            </a:r>
            <a:endParaRPr lang="en-GB"/>
          </a:p>
        </p:txBody>
      </p:sp>
      <p:sp>
        <p:nvSpPr>
          <p:cNvPr id="4" name="TextBox 3">
            <a:extLst>
              <a:ext uri="{FF2B5EF4-FFF2-40B4-BE49-F238E27FC236}">
                <a16:creationId xmlns:a16="http://schemas.microsoft.com/office/drawing/2014/main" id="{03606337-22A1-F1BA-3041-624485E35094}"/>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5" name="TextBox 4">
            <a:extLst>
              <a:ext uri="{FF2B5EF4-FFF2-40B4-BE49-F238E27FC236}">
                <a16:creationId xmlns:a16="http://schemas.microsoft.com/office/drawing/2014/main" id="{3E6BA00D-8340-3CFA-2231-FF32AA2989A7}"/>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6" name="S11" descr="A bar chart showing the range of section scores for all NHS trusts for Section 1 (Health and social care workers).">
            <a:extLst>
              <a:ext uri="{FF2B5EF4-FFF2-40B4-BE49-F238E27FC236}">
                <a16:creationId xmlns:a16="http://schemas.microsoft.com/office/drawing/2014/main" id="{B9BFC9F9-8C41-5A13-65A9-FC84A588C17A}"/>
              </a:ext>
            </a:extLst>
          </p:cNvPr>
          <p:cNvGraphicFramePr/>
          <p:nvPr>
            <p:extLst>
              <p:ext uri="{D42A27DB-BD31-4B8C-83A1-F6EECF244321}">
                <p14:modId xmlns:p14="http://schemas.microsoft.com/office/powerpoint/2010/main" val="1348723187"/>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section_table">
            <a:extLst>
              <a:ext uri="{FF2B5EF4-FFF2-40B4-BE49-F238E27FC236}">
                <a16:creationId xmlns:a16="http://schemas.microsoft.com/office/drawing/2014/main" id="{1CBCF1EE-E0ED-C7D4-1D67-6F0DB04ADEC8}"/>
              </a:ext>
            </a:extLst>
          </p:cNvPr>
          <p:cNvGraphicFramePr>
            <a:graphicFrameLocks noGrp="1"/>
          </p:cNvGraphicFramePr>
          <p:nvPr>
            <p:extLst>
              <p:ext uri="{D42A27DB-BD31-4B8C-83A1-F6EECF244321}">
                <p14:modId xmlns:p14="http://schemas.microsoft.com/office/powerpoint/2010/main" val="3874213047"/>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6.0</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Somewhat worse than expected</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2CA6BE00-1DC0-5C7B-68D3-57694F40459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887702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0F4AE1C8-8D93-48B5-BADE-2E19C3A340E4}"/>
              </a:ext>
            </a:extLst>
          </p:cNvPr>
          <p:cNvSpPr txBox="1"/>
          <p:nvPr/>
        </p:nvSpPr>
        <p:spPr>
          <a:xfrm>
            <a:off x="390439" y="1268520"/>
            <a:ext cx="11268000" cy="475820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Community mental health survey has been conducted almost every year since 2004. CQC use the results from the survey in its assessment of mental health trusts in England. </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endParaRPr lang="en-US" sz="1600" b="1" dirty="0">
              <a:latin typeface="Arial" panose="020B0604020202020204" pitchFamily="34" charset="0"/>
              <a:cs typeface="Arial" panose="020B0604020202020204" pitchFamily="34" charset="0"/>
            </a:endParaRPr>
          </a:p>
          <a:p>
            <a:pPr>
              <a:spcBef>
                <a:spcPts val="600"/>
              </a:spcBef>
              <a:spcAft>
                <a:spcPts val="600"/>
              </a:spcAft>
            </a:pPr>
            <a:endParaRPr lang="en-US" sz="1600" b="1" dirty="0">
              <a:latin typeface="Arial" panose="020B0604020202020204" pitchFamily="34" charset="0"/>
              <a:cs typeface="Arial" panose="020B0604020202020204" pitchFamily="34" charset="0"/>
            </a:endParaRPr>
          </a:p>
          <a:p>
            <a:pPr>
              <a:spcBef>
                <a:spcPts val="600"/>
              </a:spcBef>
              <a:spcAft>
                <a:spcPts val="600"/>
              </a:spcAft>
            </a:pPr>
            <a:endParaRPr lang="en-US" sz="1600" b="1" dirty="0">
              <a:latin typeface="Arial" panose="020B0604020202020204" pitchFamily="34" charset="0"/>
              <a:cs typeface="Arial" panose="020B0604020202020204" pitchFamily="34" charset="0"/>
            </a:endParaRPr>
          </a:p>
          <a:p>
            <a:pPr>
              <a:spcBef>
                <a:spcPts val="600"/>
              </a:spcBef>
              <a:spcAft>
                <a:spcPts val="600"/>
              </a:spcAft>
            </a:pPr>
            <a:r>
              <a:rPr lang="en-US" sz="1600" b="1" dirty="0">
                <a:latin typeface="Arial" panose="020B0604020202020204" pitchFamily="34" charset="0"/>
                <a:cs typeface="Arial" panose="020B0604020202020204" pitchFamily="34" charset="0"/>
              </a:rPr>
              <a:t>Community mental health survey</a:t>
            </a: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Survey Coordination Centre (SCC) at Picker Institute.  </a:t>
            </a:r>
          </a:p>
          <a:p>
            <a:pPr>
              <a:spcBef>
                <a:spcPts val="600"/>
              </a:spcBef>
              <a:spcAft>
                <a:spcPts val="600"/>
              </a:spcAft>
            </a:pPr>
            <a:r>
              <a:rPr lang="en-GB" sz="1200" dirty="0">
                <a:latin typeface="Arial" panose="020B0604020202020204" pitchFamily="34" charset="0"/>
                <a:cs typeface="Arial" panose="020B0604020202020204" pitchFamily="34" charset="0"/>
              </a:rPr>
              <a:t>A total of 67,127 Community mental health service users were invited to participate in the survey across 50 NHS trusts. </a:t>
            </a:r>
          </a:p>
          <a:p>
            <a:pPr>
              <a:spcBef>
                <a:spcPts val="600"/>
              </a:spcBef>
              <a:spcAft>
                <a:spcPts val="600"/>
              </a:spcAft>
            </a:pPr>
            <a:r>
              <a:rPr lang="en-GB" sz="1200" dirty="0">
                <a:effectLst/>
                <a:latin typeface="Arial" panose="020B0604020202020204" pitchFamily="34" charset="0"/>
                <a:cs typeface="Arial" panose="020B0604020202020204" pitchFamily="34" charset="0"/>
              </a:rPr>
              <a:t>Completed responses were received from </a:t>
            </a:r>
            <a:r>
              <a:rPr lang="en-GB" sz="1200" dirty="0">
                <a:latin typeface="Arial" panose="020B0604020202020204" pitchFamily="34" charset="0"/>
                <a:cs typeface="Arial" panose="020B0604020202020204" pitchFamily="34" charset="0"/>
              </a:rPr>
              <a:t>12,319</a:t>
            </a:r>
            <a:r>
              <a:rPr lang="en-GB" sz="1200" dirty="0">
                <a:effectLst/>
                <a:latin typeface="Arial" panose="020B0604020202020204" pitchFamily="34" charset="0"/>
                <a:cs typeface="Arial" panose="020B0604020202020204" pitchFamily="34" charset="0"/>
              </a:rPr>
              <a:t> Community mental health service users; a 19% adjusted response rate, where undelivered questionnaires are removed from the response rate calculation.</a:t>
            </a:r>
          </a:p>
          <a:p>
            <a:pPr>
              <a:spcBef>
                <a:spcPts val="600"/>
              </a:spcBef>
              <a:spcAft>
                <a:spcPts val="600"/>
              </a:spcAft>
            </a:pPr>
            <a:r>
              <a:rPr lang="en-US" sz="1200" dirty="0">
                <a:latin typeface="Arial" panose="020B0604020202020204" pitchFamily="34" charset="0"/>
                <a:cs typeface="Arial" panose="020B0604020202020204" pitchFamily="34" charset="0"/>
              </a:rPr>
              <a:t>Service users aged 16 and over were eligible to participate in the survey if they were receiving care or treatment for a mental health condition and were seen face-to-face at the trust, via video conference or telephone between 1 April 2025 and 31 May 2025.</a:t>
            </a:r>
            <a:r>
              <a:rPr lang="en-GB" sz="1200" dirty="0">
                <a:latin typeface="Arial" panose="020B0604020202020204" pitchFamily="34" charset="0"/>
                <a:cs typeface="Arial" panose="020B0604020202020204" pitchFamily="34" charset="0"/>
              </a:rPr>
              <a:t> Full sampling criteria can be found in the </a:t>
            </a:r>
            <a:r>
              <a:rPr lang="en-GB" sz="1200" dirty="0">
                <a:solidFill>
                  <a:schemeClr val="accent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Sampling Instructions</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 </a:t>
            </a:r>
          </a:p>
          <a:p>
            <a:pPr>
              <a:spcBef>
                <a:spcPts val="600"/>
              </a:spcBef>
              <a:spcAft>
                <a:spcPts val="600"/>
              </a:spcAft>
            </a:pPr>
            <a:r>
              <a:rPr lang="en-US" sz="1200" dirty="0">
                <a:latin typeface="Arial" panose="020B0604020202020204" pitchFamily="34" charset="0"/>
                <a:cs typeface="Arial" panose="020B0604020202020204" pitchFamily="34" charset="0"/>
              </a:rPr>
              <a:t>Fieldwork for the survey (the time during which questionnaires were sent out and returned) took place between August and November 2025.</a:t>
            </a:r>
          </a:p>
          <a:p>
            <a:pPr lvl="0">
              <a:spcBef>
                <a:spcPts val="600"/>
              </a:spcBef>
              <a:spcAft>
                <a:spcPts val="600"/>
              </a:spcAft>
              <a:defRPr/>
            </a:pPr>
            <a:r>
              <a:rPr lang="en-GB" sz="1600" b="1" dirty="0">
                <a:solidFill>
                  <a:prstClr val="black"/>
                </a:solidFill>
                <a:latin typeface="Arial" panose="020B0604020202020204" pitchFamily="34" charset="0"/>
                <a:cs typeface="Arial" panose="020B0604020202020204" pitchFamily="34" charset="0"/>
              </a:rPr>
              <a:t>Trend data</a:t>
            </a:r>
          </a:p>
          <a:p>
            <a:pPr lvl="0">
              <a:spcBef>
                <a:spcPts val="600"/>
              </a:spcBef>
              <a:spcAft>
                <a:spcPts val="600"/>
              </a:spcAft>
              <a:defRPr/>
            </a:pPr>
            <a:r>
              <a:rPr lang="en-US" sz="1200" dirty="0">
                <a:solidFill>
                  <a:prstClr val="black"/>
                </a:solidFill>
                <a:latin typeface="Arial" panose="020B0604020202020204" pitchFamily="34" charset="0"/>
                <a:cs typeface="Arial" panose="020B0604020202020204" pitchFamily="34" charset="0"/>
              </a:rPr>
              <a:t>In 2023, the Community mental health survey transitioned </a:t>
            </a:r>
            <a:r>
              <a:rPr lang="en-GB" sz="1200" dirty="0">
                <a:solidFill>
                  <a:prstClr val="black"/>
                </a:solidFill>
                <a:latin typeface="Arial" panose="020B0604020202020204" pitchFamily="34" charset="0"/>
                <a:cs typeface="Arial" panose="020B0604020202020204" pitchFamily="34" charset="0"/>
              </a:rPr>
              <a:t>from a solely paper-based methodology to both paper and online, which impacted trend data. </a:t>
            </a:r>
          </a:p>
          <a:p>
            <a:pPr lvl="0">
              <a:spcBef>
                <a:spcPts val="600"/>
              </a:spcBef>
              <a:spcAft>
                <a:spcPts val="600"/>
              </a:spcAft>
              <a:defRPr/>
            </a:pPr>
            <a:r>
              <a:rPr lang="en-GB" sz="1200" dirty="0">
                <a:solidFill>
                  <a:prstClr val="black"/>
                </a:solidFill>
                <a:latin typeface="Arial" panose="020B0604020202020204" pitchFamily="34" charset="0"/>
                <a:cs typeface="Arial" panose="020B0604020202020204" pitchFamily="34" charset="0"/>
              </a:rPr>
              <a:t>Therefore, only data from the 2023, 2024 and 2025 survey years are comparable, unless a question has changed or there are other reasons for lack of comparability such as changes in organisational structure of a trust.</a:t>
            </a:r>
            <a:endParaRPr lang="en-GB" sz="1600" b="1" dirty="0">
              <a:solidFill>
                <a:prstClr val="black"/>
              </a:solidFill>
              <a:latin typeface="Arial" panose="020B0604020202020204" pitchFamily="34" charset="0"/>
              <a:cs typeface="Arial" panose="020B0604020202020204" pitchFamily="34" charset="0"/>
            </a:endParaRPr>
          </a:p>
          <a:p>
            <a:pPr>
              <a:spcBef>
                <a:spcPts val="600"/>
              </a:spcBef>
              <a:spcAft>
                <a:spcPts val="600"/>
              </a:spcAft>
            </a:pPr>
            <a:r>
              <a:rPr lang="en-US" sz="1200" dirty="0">
                <a:solidFill>
                  <a:prstClr val="black"/>
                </a:solidFill>
                <a:latin typeface="Arial" panose="020B0604020202020204" pitchFamily="34" charset="0"/>
                <a:cs typeface="Arial" panose="020B0604020202020204" pitchFamily="34" charset="0"/>
              </a:rPr>
              <a:t>Where results are comparable with previous years, a section on historical trends has been included.</a:t>
            </a:r>
            <a:endParaRPr lang="en-GB" sz="1200" dirty="0">
              <a:solidFill>
                <a:prstClr val="black"/>
              </a:solidFill>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p:txBody>
          <a:bodyPr>
            <a:normAutofit/>
          </a:bodyPr>
          <a:lstStyle/>
          <a:p>
            <a:r>
              <a:rPr lang="en-GB"/>
              <a:t>Background and methodology</a:t>
            </a:r>
          </a:p>
        </p:txBody>
      </p:sp>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2C2819-5922-9FDB-4B77-F0EB9C1D9CC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F580250-8F0C-C184-6CF0-0D9B733A7B5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24EA52D8-D592-1EE1-6B4D-F461A5935F8F}"/>
              </a:ext>
            </a:extLst>
          </p:cNvPr>
          <p:cNvGraphicFramePr>
            <a:graphicFrameLocks noGrp="1"/>
          </p:cNvGraphicFramePr>
          <p:nvPr>
            <p:extLst>
              <p:ext uri="{D42A27DB-BD31-4B8C-83A1-F6EECF244321}">
                <p14:modId xmlns:p14="http://schemas.microsoft.com/office/powerpoint/2010/main" val="850840423"/>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B7D16EB-9E3E-CF1E-1914-0E9D2AD07FE9}"/>
              </a:ext>
            </a:extLst>
          </p:cNvPr>
          <p:cNvGrpSpPr/>
          <p:nvPr/>
        </p:nvGrpSpPr>
        <p:grpSpPr>
          <a:xfrm>
            <a:off x="162537" y="1360256"/>
            <a:ext cx="8280000" cy="1796400"/>
            <a:chOff x="361028" y="1452764"/>
            <a:chExt cx="8280000" cy="1538336"/>
          </a:xfrm>
        </p:grpSpPr>
        <p:graphicFrame>
          <p:nvGraphicFramePr>
            <p:cNvPr id="9" name="Q38">
              <a:extLst>
                <a:ext uri="{FF2B5EF4-FFF2-40B4-BE49-F238E27FC236}">
                  <a16:creationId xmlns:a16="http://schemas.microsoft.com/office/drawing/2014/main" id="{1F8014BA-8734-C826-C9EB-912E901C386F}"/>
                </a:ext>
              </a:extLst>
            </p:cNvPr>
            <p:cNvGraphicFramePr/>
            <p:nvPr>
              <p:extLst>
                <p:ext uri="{D42A27DB-BD31-4B8C-83A1-F6EECF244321}">
                  <p14:modId xmlns:p14="http://schemas.microsoft.com/office/powerpoint/2010/main" val="2892973397"/>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CEB913B3-335E-E6DC-D223-B59F0D2A8130}"/>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6C6E60B9-6D1E-7C7E-64C1-0A632BF4E95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44CC3A21-3594-B332-F361-29FA606F1DF9}"/>
              </a:ext>
            </a:extLst>
          </p:cNvPr>
          <p:cNvSpPr>
            <a:spLocks noGrp="1"/>
          </p:cNvSpPr>
          <p:nvPr>
            <p:ph type="title"/>
          </p:nvPr>
        </p:nvSpPr>
        <p:spPr>
          <a:xfrm>
            <a:off x="419970" y="613664"/>
            <a:ext cx="11417697" cy="654856"/>
          </a:xfrm>
        </p:spPr>
        <p:txBody>
          <a:bodyPr/>
          <a:lstStyle/>
          <a:p>
            <a:r>
              <a:rPr lang="en-GB" dirty="0"/>
              <a:t>Section </a:t>
            </a:r>
            <a:r>
              <a:rPr lang="en-US" dirty="0"/>
              <a:t>11. Overall experience</a:t>
            </a:r>
            <a:r>
              <a:rPr lang="en-GB" dirty="0"/>
              <a:t> (continued)</a:t>
            </a:r>
          </a:p>
        </p:txBody>
      </p:sp>
    </p:spTree>
    <p:extLst>
      <p:ext uri="{BB962C8B-B14F-4D97-AF65-F5344CB8AC3E}">
        <p14:creationId xmlns:p14="http://schemas.microsoft.com/office/powerpoint/2010/main" val="19361022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67F6552E-29B7-6800-0E22-8408516FB3A6}"/>
              </a:ext>
            </a:extLst>
          </p:cNvPr>
          <p:cNvSpPr txBox="1">
            <a:spLocks/>
          </p:cNvSpPr>
          <p:nvPr/>
        </p:nvSpPr>
        <p:spPr>
          <a:xfrm>
            <a:off x="419970" y="613664"/>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a:t>Section 12. Feedback </a:t>
            </a:r>
          </a:p>
        </p:txBody>
      </p:sp>
      <p:sp>
        <p:nvSpPr>
          <p:cNvPr id="6" name="TextBox 5">
            <a:extLst>
              <a:ext uri="{FF2B5EF4-FFF2-40B4-BE49-F238E27FC236}">
                <a16:creationId xmlns:a16="http://schemas.microsoft.com/office/drawing/2014/main" id="{3297C804-F287-B3A9-40CE-AF8CB22A1FDD}"/>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26D89850-A2C2-DC71-71A6-8C981218DDBD}"/>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8" name="S12" descr="A bar chart showing the range of section scores for all NHS trusts for Section 1 (Health and social care workers).">
            <a:extLst>
              <a:ext uri="{FF2B5EF4-FFF2-40B4-BE49-F238E27FC236}">
                <a16:creationId xmlns:a16="http://schemas.microsoft.com/office/drawing/2014/main" id="{AE54C505-A526-AAEE-E323-C5D22E0BE470}"/>
              </a:ext>
            </a:extLst>
          </p:cNvPr>
          <p:cNvGraphicFramePr/>
          <p:nvPr>
            <p:extLst>
              <p:ext uri="{D42A27DB-BD31-4B8C-83A1-F6EECF244321}">
                <p14:modId xmlns:p14="http://schemas.microsoft.com/office/powerpoint/2010/main" val="1521732942"/>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1C64EC8F-FF6A-0238-87A8-2B76FB3D0FB5}"/>
              </a:ext>
            </a:extLst>
          </p:cNvPr>
          <p:cNvGraphicFramePr>
            <a:graphicFrameLocks noGrp="1"/>
          </p:cNvGraphicFramePr>
          <p:nvPr>
            <p:extLst>
              <p:ext uri="{D42A27DB-BD31-4B8C-83A1-F6EECF244321}">
                <p14:modId xmlns:p14="http://schemas.microsoft.com/office/powerpoint/2010/main" val="1209245486"/>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3.2</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13C1E8C5-26DD-6FAD-BA31-13F7E2A9CA4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5542687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98818D-B28A-13C9-D59F-C1181AC892A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4DFE6AE-9EAA-7113-5E0B-F29BA456577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245B8CC9-7CF7-CBDC-3D75-723127E93F28}"/>
              </a:ext>
            </a:extLst>
          </p:cNvPr>
          <p:cNvGraphicFramePr>
            <a:graphicFrameLocks noGrp="1"/>
          </p:cNvGraphicFramePr>
          <p:nvPr>
            <p:extLst>
              <p:ext uri="{D42A27DB-BD31-4B8C-83A1-F6EECF244321}">
                <p14:modId xmlns:p14="http://schemas.microsoft.com/office/powerpoint/2010/main" val="4228761393"/>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88DF4B66-14F2-CE16-1EFF-8B7BADF07845}"/>
              </a:ext>
            </a:extLst>
          </p:cNvPr>
          <p:cNvGrpSpPr/>
          <p:nvPr/>
        </p:nvGrpSpPr>
        <p:grpSpPr>
          <a:xfrm>
            <a:off x="162537" y="1360256"/>
            <a:ext cx="8280000" cy="1796400"/>
            <a:chOff x="361028" y="1452764"/>
            <a:chExt cx="8280000" cy="1538336"/>
          </a:xfrm>
        </p:grpSpPr>
        <p:graphicFrame>
          <p:nvGraphicFramePr>
            <p:cNvPr id="9" name="Q40">
              <a:extLst>
                <a:ext uri="{FF2B5EF4-FFF2-40B4-BE49-F238E27FC236}">
                  <a16:creationId xmlns:a16="http://schemas.microsoft.com/office/drawing/2014/main" id="{BE98C207-0839-3B9C-5DA8-E3593948C3B8}"/>
                </a:ext>
              </a:extLst>
            </p:cNvPr>
            <p:cNvGraphicFramePr/>
            <p:nvPr>
              <p:extLst>
                <p:ext uri="{D42A27DB-BD31-4B8C-83A1-F6EECF244321}">
                  <p14:modId xmlns:p14="http://schemas.microsoft.com/office/powerpoint/2010/main" val="2623091850"/>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8C820EB2-2839-399A-CEB9-BDCE98408E13}"/>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E8ED13AB-0527-066F-B8F4-0D9D4D5BF544}"/>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39FAB3F3-9A00-8572-B319-E3DEC9AA0A5D}"/>
              </a:ext>
            </a:extLst>
          </p:cNvPr>
          <p:cNvSpPr>
            <a:spLocks noGrp="1"/>
          </p:cNvSpPr>
          <p:nvPr>
            <p:ph type="title"/>
          </p:nvPr>
        </p:nvSpPr>
        <p:spPr>
          <a:xfrm>
            <a:off x="419970" y="613664"/>
            <a:ext cx="11417697" cy="654856"/>
          </a:xfrm>
        </p:spPr>
        <p:txBody>
          <a:bodyPr/>
          <a:lstStyle/>
          <a:p>
            <a:r>
              <a:rPr lang="en-GB" dirty="0"/>
              <a:t>Section </a:t>
            </a:r>
            <a:r>
              <a:rPr lang="en-US" dirty="0"/>
              <a:t>12. Feedback </a:t>
            </a:r>
            <a:r>
              <a:rPr lang="en-GB" dirty="0"/>
              <a:t>(continued)</a:t>
            </a:r>
          </a:p>
        </p:txBody>
      </p:sp>
    </p:spTree>
    <p:extLst>
      <p:ext uri="{BB962C8B-B14F-4D97-AF65-F5344CB8AC3E}">
        <p14:creationId xmlns:p14="http://schemas.microsoft.com/office/powerpoint/2010/main" val="19405001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C886FA0-E7D1-6D35-1538-E5FE1DCF8083}"/>
              </a:ext>
            </a:extLst>
          </p:cNvPr>
          <p:cNvSpPr>
            <a:spLocks noGrp="1"/>
          </p:cNvSpPr>
          <p:nvPr>
            <p:ph type="title"/>
          </p:nvPr>
        </p:nvSpPr>
        <p:spPr>
          <a:xfrm>
            <a:off x="628768" y="1760539"/>
            <a:ext cx="10163161" cy="1846659"/>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Older People’s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0681CA66-0455-4A89-8C6B-30A6F61BEB1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43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36FFF778-EA61-49AB-F080-9B65DE4E81C9}"/>
              </a:ext>
            </a:extLst>
          </p:cNvPr>
          <p:cNvSpPr txBox="1"/>
          <p:nvPr/>
        </p:nvSpPr>
        <p:spPr>
          <a:xfrm>
            <a:off x="628769" y="4946728"/>
            <a:ext cx="7962781" cy="369332"/>
          </a:xfrm>
          <a:prstGeom prst="rect">
            <a:avLst/>
          </a:prstGeom>
          <a:noFill/>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Please note</a:t>
            </a:r>
            <a:r>
              <a:rPr lang="en-US" dirty="0">
                <a:solidFill>
                  <a:schemeClr val="bg1"/>
                </a:solidFill>
                <a:latin typeface="Arial" panose="020B0604020202020204" pitchFamily="34" charset="0"/>
                <a:cs typeface="Arial" panose="020B0604020202020204" pitchFamily="34" charset="0"/>
              </a:rPr>
              <a:t>: If data is missing, this is due to a low number of responses.</a:t>
            </a:r>
            <a:endParaRPr lang="en-GB"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31467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35FA50-63F5-8011-FEAB-79405F586202}"/>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28B9271E-D635-878C-98A8-80A87F3145A8}"/>
              </a:ext>
            </a:extLst>
          </p:cNvPr>
          <p:cNvSpPr>
            <a:spLocks noGrp="1"/>
          </p:cNvSpPr>
          <p:nvPr>
            <p:ph type="title"/>
          </p:nvPr>
        </p:nvSpPr>
        <p:spPr>
          <a:xfrm>
            <a:off x="419970" y="613664"/>
            <a:ext cx="11417697" cy="654856"/>
          </a:xfrm>
        </p:spPr>
        <p:txBody>
          <a:bodyPr>
            <a:normAutofit/>
          </a:bodyPr>
          <a:lstStyle/>
          <a:p>
            <a:r>
              <a:rPr lang="en-GB"/>
              <a:t>Section 1. </a:t>
            </a:r>
            <a:r>
              <a:rPr lang="en-US"/>
              <a:t>Support while waiting </a:t>
            </a:r>
            <a:endParaRPr lang="en-GB"/>
          </a:p>
        </p:txBody>
      </p:sp>
      <p:sp>
        <p:nvSpPr>
          <p:cNvPr id="2" name="Slide Number Placeholder 1">
            <a:extLst>
              <a:ext uri="{FF2B5EF4-FFF2-40B4-BE49-F238E27FC236}">
                <a16:creationId xmlns:a16="http://schemas.microsoft.com/office/drawing/2014/main" id="{2258AB75-9F0A-E135-A428-6D84FAEFCC9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4ABCC3AC-8552-42CC-1B29-696C9FA18987}"/>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1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81720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29831B-E506-4369-AC79-5C26DFD1443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25B4A97-EBA9-9893-EDFB-F5C1BAFC056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TextBox 17">
            <a:extLst>
              <a:ext uri="{FF2B5EF4-FFF2-40B4-BE49-F238E27FC236}">
                <a16:creationId xmlns:a16="http://schemas.microsoft.com/office/drawing/2014/main" id="{DE54167F-4519-14A3-84B1-7042D7C80093}"/>
              </a:ext>
            </a:extLst>
          </p:cNvPr>
          <p:cNvSpPr txBox="1"/>
          <p:nvPr/>
        </p:nvSpPr>
        <p:spPr>
          <a:xfrm>
            <a:off x="382908" y="3147190"/>
            <a:ext cx="1707950" cy="5078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Q7. Was the support offered appropriate for your mental health needs?</a:t>
            </a:r>
          </a:p>
        </p:txBody>
      </p:sp>
      <p:sp>
        <p:nvSpPr>
          <p:cNvPr id="11" name="Title 6">
            <a:extLst>
              <a:ext uri="{FF2B5EF4-FFF2-40B4-BE49-F238E27FC236}">
                <a16:creationId xmlns:a16="http://schemas.microsoft.com/office/drawing/2014/main" id="{6C6875C0-F86C-8E1E-BCD7-EF40659FDE5D}"/>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6BFDF64-71BF-2531-342C-50C98B7F5028}"/>
              </a:ext>
            </a:extLst>
          </p:cNvPr>
          <p:cNvSpPr>
            <a:spLocks noGrp="1"/>
          </p:cNvSpPr>
          <p:nvPr>
            <p:ph type="title"/>
          </p:nvPr>
        </p:nvSpPr>
        <p:spPr>
          <a:xfrm>
            <a:off x="419970" y="613664"/>
            <a:ext cx="11417697" cy="654856"/>
          </a:xfrm>
        </p:spPr>
        <p:txBody>
          <a:bodyPr/>
          <a:lstStyle/>
          <a:p>
            <a:r>
              <a:rPr lang="en-GB" dirty="0"/>
              <a:t>Section 1. </a:t>
            </a:r>
            <a:r>
              <a:rPr lang="en-US" dirty="0"/>
              <a:t>Support while waiting</a:t>
            </a:r>
            <a:endParaRPr lang="en-GB" dirty="0"/>
          </a:p>
        </p:txBody>
      </p:sp>
      <p:sp>
        <p:nvSpPr>
          <p:cNvPr id="4" name="TextBox 3">
            <a:extLst>
              <a:ext uri="{FF2B5EF4-FFF2-40B4-BE49-F238E27FC236}">
                <a16:creationId xmlns:a16="http://schemas.microsoft.com/office/drawing/2014/main" id="{4E016054-B22B-2DD2-AD71-8D56A8409195}"/>
              </a:ext>
            </a:extLst>
          </p:cNvPr>
          <p:cNvSpPr txBox="1"/>
          <p:nvPr/>
        </p:nvSpPr>
        <p:spPr>
          <a:xfrm>
            <a:off x="68826" y="1964087"/>
            <a:ext cx="2022032" cy="92333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While waiting, between your assessment with the NHS </a:t>
            </a:r>
            <a:r>
              <a:rPr lang="en-GB" sz="900" dirty="0">
                <a:latin typeface="Arial" panose="020B0604020202020204" pitchFamily="34" charset="0"/>
                <a:cs typeface="Arial" panose="020B0604020202020204" pitchFamily="34" charset="0"/>
              </a:rPr>
              <a:t>mental</a:t>
            </a:r>
            <a:r>
              <a:rPr lang="en-GB" sz="900" b="0" i="0" u="none" strike="noStrike" kern="1200" baseline="0" dirty="0">
                <a:solidFill>
                  <a:prstClr val="black"/>
                </a:solidFill>
                <a:effectLst/>
                <a:latin typeface="Arial" panose="020B0604020202020204" pitchFamily="34" charset="0"/>
                <a:cs typeface="Arial" panose="020B0604020202020204" pitchFamily="34" charset="0"/>
              </a:rPr>
              <a:t> health team and your first appointment for treatment, were you offered support with your mental health?</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753074BC-3C9A-8B24-8F83-9778E722130F}"/>
              </a:ext>
            </a:extLst>
          </p:cNvPr>
          <p:cNvSpPr txBox="1"/>
          <p:nvPr/>
        </p:nvSpPr>
        <p:spPr>
          <a:xfrm>
            <a:off x="548941" y="6055497"/>
            <a:ext cx="10843674"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Q6 and Q7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graphicFrame>
        <p:nvGraphicFramePr>
          <p:cNvPr id="6" name="table" descr="Number of respondents, Trust score, National average, lowest trust score, highest trust score shown for Q32, Q33 Q34 and Q35." title="Summary of scores">
            <a:extLst>
              <a:ext uri="{FF2B5EF4-FFF2-40B4-BE49-F238E27FC236}">
                <a16:creationId xmlns:a16="http://schemas.microsoft.com/office/drawing/2014/main" id="{0B80665C-55D8-8517-64D5-5BBDCC5E8032}"/>
              </a:ext>
            </a:extLst>
          </p:cNvPr>
          <p:cNvGraphicFramePr>
            <a:graphicFrameLocks noGrp="1"/>
          </p:cNvGraphicFramePr>
          <p:nvPr>
            <p:extLst>
              <p:ext uri="{D42A27DB-BD31-4B8C-83A1-F6EECF244321}">
                <p14:modId xmlns:p14="http://schemas.microsoft.com/office/powerpoint/2010/main" val="356012508"/>
              </p:ext>
            </p:extLst>
          </p:nvPr>
        </p:nvGraphicFramePr>
        <p:xfrm>
          <a:off x="8508243" y="1336969"/>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graphicFrame>
        <p:nvGraphicFramePr>
          <p:cNvPr id="3" name="Q6" descr="Bar chart showing breakdown of length of stay for this NHS trust.">
            <a:extLst>
              <a:ext uri="{FF2B5EF4-FFF2-40B4-BE49-F238E27FC236}">
                <a16:creationId xmlns:a16="http://schemas.microsoft.com/office/drawing/2014/main" id="{C4329C43-545D-F1AB-35B1-8ECABDB62C90}"/>
              </a:ext>
            </a:extLst>
          </p:cNvPr>
          <p:cNvGraphicFramePr/>
          <p:nvPr>
            <p:extLst>
              <p:ext uri="{D42A27DB-BD31-4B8C-83A1-F6EECF244321}">
                <p14:modId xmlns:p14="http://schemas.microsoft.com/office/powerpoint/2010/main" val="402133314"/>
              </p:ext>
            </p:extLst>
          </p:nvPr>
        </p:nvGraphicFramePr>
        <p:xfrm>
          <a:off x="1236883" y="1871820"/>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Q7" descr="Bar chart showing breakdown of length of stay for this NHS trust.">
            <a:extLst>
              <a:ext uri="{FF2B5EF4-FFF2-40B4-BE49-F238E27FC236}">
                <a16:creationId xmlns:a16="http://schemas.microsoft.com/office/drawing/2014/main" id="{56E7A08B-1CD4-DAFC-F65B-B82BA76FF4AE}"/>
              </a:ext>
            </a:extLst>
          </p:cNvPr>
          <p:cNvGraphicFramePr/>
          <p:nvPr>
            <p:extLst>
              <p:ext uri="{D42A27DB-BD31-4B8C-83A1-F6EECF244321}">
                <p14:modId xmlns:p14="http://schemas.microsoft.com/office/powerpoint/2010/main" val="905140228"/>
              </p:ext>
            </p:extLst>
          </p:nvPr>
        </p:nvGraphicFramePr>
        <p:xfrm>
          <a:off x="1236883" y="2887417"/>
          <a:ext cx="8244000" cy="1166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991337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25AE52-B748-4C29-D972-66DB0B5670EB}"/>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DE0FD600-8D27-B854-1611-86FD8CBE6E4A}"/>
              </a:ext>
            </a:extLst>
          </p:cNvPr>
          <p:cNvSpPr txBox="1">
            <a:spLocks/>
          </p:cNvSpPr>
          <p:nvPr/>
        </p:nvSpPr>
        <p:spPr>
          <a:xfrm>
            <a:off x="419970" y="613664"/>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dirty="0"/>
              <a:t>Section 2. </a:t>
            </a:r>
            <a:r>
              <a:rPr lang="en-GB" dirty="0">
                <a:latin typeface="Arial" panose="020B0604020202020204" pitchFamily="34" charset="0"/>
                <a:cs typeface="Arial" panose="020B0604020202020204" pitchFamily="34" charset="0"/>
              </a:rPr>
              <a:t>Mental Health Team</a:t>
            </a:r>
            <a:r>
              <a:rPr lang="en-US" dirty="0"/>
              <a:t> </a:t>
            </a:r>
          </a:p>
        </p:txBody>
      </p:sp>
      <p:sp>
        <p:nvSpPr>
          <p:cNvPr id="6" name="TextBox 5">
            <a:extLst>
              <a:ext uri="{FF2B5EF4-FFF2-40B4-BE49-F238E27FC236}">
                <a16:creationId xmlns:a16="http://schemas.microsoft.com/office/drawing/2014/main" id="{FCBC1C31-39A2-F5DA-2E2D-A590DFC1E1BC}"/>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dirty="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C9C6BB7B-AFB7-78DD-5AC9-1D35289877CD}"/>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8" name="S2" descr="A bar chart showing the range of section scores for all NHS trusts for Section 1 (Health and social care workers).">
            <a:extLst>
              <a:ext uri="{FF2B5EF4-FFF2-40B4-BE49-F238E27FC236}">
                <a16:creationId xmlns:a16="http://schemas.microsoft.com/office/drawing/2014/main" id="{62EEF2DA-4B78-395A-3E19-2E8640A193A2}"/>
              </a:ext>
            </a:extLst>
          </p:cNvPr>
          <p:cNvGraphicFramePr/>
          <p:nvPr>
            <p:extLst>
              <p:ext uri="{D42A27DB-BD31-4B8C-83A1-F6EECF244321}">
                <p14:modId xmlns:p14="http://schemas.microsoft.com/office/powerpoint/2010/main" val="3716592244"/>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34CA43CE-BBF3-6791-4C0D-F49DAB61C64F}"/>
              </a:ext>
            </a:extLst>
          </p:cNvPr>
          <p:cNvGraphicFramePr>
            <a:graphicFrameLocks noGrp="1"/>
          </p:cNvGraphicFramePr>
          <p:nvPr>
            <p:extLst>
              <p:ext uri="{D42A27DB-BD31-4B8C-83A1-F6EECF244321}">
                <p14:modId xmlns:p14="http://schemas.microsoft.com/office/powerpoint/2010/main" val="3444674850"/>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7.3</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A6DD8825-5228-04B4-7713-50009B2EA47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5032358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DA72F2-90DF-07BE-321E-BE4B4D6E3D0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F8EAA27-8109-B2AF-247A-46AD01E5E33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0F719DB4-9E9D-0801-BC40-1B0363E8CCA7}"/>
              </a:ext>
            </a:extLst>
          </p:cNvPr>
          <p:cNvGraphicFramePr>
            <a:graphicFrameLocks noGrp="1"/>
          </p:cNvGraphicFramePr>
          <p:nvPr>
            <p:extLst>
              <p:ext uri="{D42A27DB-BD31-4B8C-83A1-F6EECF244321}">
                <p14:modId xmlns:p14="http://schemas.microsoft.com/office/powerpoint/2010/main" val="3129492286"/>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dirty="0">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8.7</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D2B8B42C-68D8-695D-524E-120BCAD66037}"/>
              </a:ext>
            </a:extLst>
          </p:cNvPr>
          <p:cNvSpPr txBox="1"/>
          <p:nvPr/>
        </p:nvSpPr>
        <p:spPr>
          <a:xfrm>
            <a:off x="363640" y="5325779"/>
            <a:ext cx="1707950" cy="646331"/>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Q11. Did your NHS mental health team consider how areas of your life impact your mental health?</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E69EFB7F-2C48-BCB0-EEC6-067990282A23}"/>
              </a:ext>
            </a:extLst>
          </p:cNvPr>
          <p:cNvSpPr txBox="1"/>
          <p:nvPr/>
        </p:nvSpPr>
        <p:spPr>
          <a:xfrm>
            <a:off x="363640" y="4450247"/>
            <a:ext cx="1707950" cy="369332"/>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solidFill>
                  <a:prstClr val="black"/>
                </a:solidFill>
                <a:latin typeface="Arial" panose="020B0604020202020204" pitchFamily="34" charset="0"/>
                <a:cs typeface="Arial" panose="020B0604020202020204" pitchFamily="34" charset="0"/>
              </a:rPr>
              <a:t>Q10. Did you get the help you needed?</a:t>
            </a:r>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DD84DC46-79E9-D50E-B376-BC93E595F4BA}"/>
              </a:ext>
            </a:extLst>
          </p:cNvPr>
          <p:cNvSpPr txBox="1"/>
          <p:nvPr/>
        </p:nvSpPr>
        <p:spPr>
          <a:xfrm>
            <a:off x="363640" y="3413621"/>
            <a:ext cx="1707950" cy="5078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Q9. Did you feel your NHS mental health team listened to what you had to say?</a:t>
            </a:r>
          </a:p>
        </p:txBody>
      </p:sp>
      <p:sp>
        <p:nvSpPr>
          <p:cNvPr id="3" name="TextBox 2">
            <a:extLst>
              <a:ext uri="{FF2B5EF4-FFF2-40B4-BE49-F238E27FC236}">
                <a16:creationId xmlns:a16="http://schemas.microsoft.com/office/drawing/2014/main" id="{81A71B5B-02A7-F7B6-305F-E6E7AAEBE533}"/>
              </a:ext>
            </a:extLst>
          </p:cNvPr>
          <p:cNvSpPr txBox="1"/>
          <p:nvPr/>
        </p:nvSpPr>
        <p:spPr>
          <a:xfrm>
            <a:off x="363640" y="2398449"/>
            <a:ext cx="1707950" cy="5078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Q8. Were you given enough time to discuss your needs and treatment?</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63891A46-30E2-9CB1-6C51-F5967EF012AA}"/>
              </a:ext>
            </a:extLst>
          </p:cNvPr>
          <p:cNvGrpSpPr/>
          <p:nvPr/>
        </p:nvGrpSpPr>
        <p:grpSpPr>
          <a:xfrm>
            <a:off x="162537" y="1360256"/>
            <a:ext cx="8280000" cy="1796400"/>
            <a:chOff x="361028" y="1452764"/>
            <a:chExt cx="8280000" cy="1538336"/>
          </a:xfrm>
        </p:grpSpPr>
        <p:graphicFrame>
          <p:nvGraphicFramePr>
            <p:cNvPr id="9" name="Q8">
              <a:extLst>
                <a:ext uri="{FF2B5EF4-FFF2-40B4-BE49-F238E27FC236}">
                  <a16:creationId xmlns:a16="http://schemas.microsoft.com/office/drawing/2014/main" id="{014CC768-43F0-55FB-E36F-2748081BA355}"/>
                </a:ext>
              </a:extLst>
            </p:cNvPr>
            <p:cNvGraphicFramePr/>
            <p:nvPr>
              <p:extLst>
                <p:ext uri="{D42A27DB-BD31-4B8C-83A1-F6EECF244321}">
                  <p14:modId xmlns:p14="http://schemas.microsoft.com/office/powerpoint/2010/main" val="762408973"/>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039AF642-DFC5-1860-4F1A-43CE054F50E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82976539-816C-53BC-E10D-FC335EEC9C2A}"/>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7FE1F21B-0497-6A3D-A241-F1B23EAD09E5}"/>
              </a:ext>
            </a:extLst>
          </p:cNvPr>
          <p:cNvSpPr>
            <a:spLocks noGrp="1"/>
          </p:cNvSpPr>
          <p:nvPr>
            <p:ph type="title"/>
          </p:nvPr>
        </p:nvSpPr>
        <p:spPr>
          <a:xfrm>
            <a:off x="419970" y="613664"/>
            <a:ext cx="11417697" cy="654856"/>
          </a:xfrm>
        </p:spPr>
        <p:txBody>
          <a:bodyPr/>
          <a:lstStyle/>
          <a:p>
            <a:r>
              <a:rPr lang="en-GB" dirty="0"/>
              <a:t>Section 2. </a:t>
            </a:r>
            <a:r>
              <a:rPr lang="en-GB" dirty="0">
                <a:latin typeface="Arial" panose="020B0604020202020204" pitchFamily="34" charset="0"/>
                <a:cs typeface="Arial" panose="020B0604020202020204" pitchFamily="34" charset="0"/>
              </a:rPr>
              <a:t>Mental Health Team</a:t>
            </a:r>
            <a:endParaRPr lang="en-GB" dirty="0"/>
          </a:p>
        </p:txBody>
      </p:sp>
      <p:graphicFrame>
        <p:nvGraphicFramePr>
          <p:cNvPr id="5" name="Q9" descr="A chart showing how your Trust scored for Q13 compared with other trusts that took part; using the ‘expected range’ analysis technique. ">
            <a:extLst>
              <a:ext uri="{FF2B5EF4-FFF2-40B4-BE49-F238E27FC236}">
                <a16:creationId xmlns:a16="http://schemas.microsoft.com/office/drawing/2014/main" id="{E76BE783-1A7A-BFA1-D1E1-312C50C899ED}"/>
              </a:ext>
            </a:extLst>
          </p:cNvPr>
          <p:cNvGraphicFramePr>
            <a:graphicFrameLocks/>
          </p:cNvGraphicFramePr>
          <p:nvPr>
            <p:extLst>
              <p:ext uri="{D42A27DB-BD31-4B8C-83A1-F6EECF244321}">
                <p14:modId xmlns:p14="http://schemas.microsoft.com/office/powerpoint/2010/main" val="3044773071"/>
              </p:ext>
            </p:extLst>
          </p:nvPr>
        </p:nvGraphicFramePr>
        <p:xfrm>
          <a:off x="196010" y="3063121"/>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0" descr="A chart showing how your Trust scored for Q13 compared with other trusts that took part; using the ‘expected range’ analysis technique. ">
            <a:extLst>
              <a:ext uri="{FF2B5EF4-FFF2-40B4-BE49-F238E27FC236}">
                <a16:creationId xmlns:a16="http://schemas.microsoft.com/office/drawing/2014/main" id="{4D25A51F-7E07-49C3-2963-541BBB42DEE6}"/>
              </a:ext>
            </a:extLst>
          </p:cNvPr>
          <p:cNvGraphicFramePr>
            <a:graphicFrameLocks/>
          </p:cNvGraphicFramePr>
          <p:nvPr>
            <p:extLst>
              <p:ext uri="{D42A27DB-BD31-4B8C-83A1-F6EECF244321}">
                <p14:modId xmlns:p14="http://schemas.microsoft.com/office/powerpoint/2010/main" val="3875848204"/>
              </p:ext>
            </p:extLst>
          </p:nvPr>
        </p:nvGraphicFramePr>
        <p:xfrm>
          <a:off x="196010" y="4037924"/>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11" descr="A chart showing how your Trust scored for Q13 compared with other trusts that took part; using the ‘expected range’ analysis technique. ">
            <a:extLst>
              <a:ext uri="{FF2B5EF4-FFF2-40B4-BE49-F238E27FC236}">
                <a16:creationId xmlns:a16="http://schemas.microsoft.com/office/drawing/2014/main" id="{12A01C73-C295-FDCB-01E9-B3C734636E34}"/>
              </a:ext>
            </a:extLst>
          </p:cNvPr>
          <p:cNvGraphicFramePr>
            <a:graphicFrameLocks/>
          </p:cNvGraphicFramePr>
          <p:nvPr>
            <p:extLst>
              <p:ext uri="{D42A27DB-BD31-4B8C-83A1-F6EECF244321}">
                <p14:modId xmlns:p14="http://schemas.microsoft.com/office/powerpoint/2010/main" val="846648565"/>
              </p:ext>
            </p:extLst>
          </p:nvPr>
        </p:nvGraphicFramePr>
        <p:xfrm>
          <a:off x="196010" y="5048810"/>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1997142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A22AB0-9702-8B93-B87D-4DF1F969D5D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B5BA698-FAEF-803B-833C-D5C1DC2024E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5415712F-133E-B654-6562-7047BE8EB3D3}"/>
              </a:ext>
            </a:extLst>
          </p:cNvPr>
          <p:cNvGraphicFramePr>
            <a:graphicFrameLocks noGrp="1"/>
          </p:cNvGraphicFramePr>
          <p:nvPr>
            <p:extLst>
              <p:ext uri="{D42A27DB-BD31-4B8C-83A1-F6EECF244321}">
                <p14:modId xmlns:p14="http://schemas.microsoft.com/office/powerpoint/2010/main" val="3608676047"/>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8.9</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9.0</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2464D199-79D8-B783-C8A2-B86303FB4767}"/>
              </a:ext>
            </a:extLst>
          </p:cNvPr>
          <p:cNvSpPr txBox="1"/>
          <p:nvPr/>
        </p:nvSpPr>
        <p:spPr>
          <a:xfrm>
            <a:off x="382908" y="3278196"/>
            <a:ext cx="1693542"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Q13. Did your mental health team tell you who to contact if you had any questions or concerns about your care or treatment?</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BDEC2AC1-EBE8-C95D-1456-CCB684732EAC}"/>
              </a:ext>
            </a:extLst>
          </p:cNvPr>
          <p:cNvGrpSpPr/>
          <p:nvPr/>
        </p:nvGrpSpPr>
        <p:grpSpPr>
          <a:xfrm>
            <a:off x="162537" y="1360256"/>
            <a:ext cx="8280000" cy="1796400"/>
            <a:chOff x="361028" y="1452764"/>
            <a:chExt cx="8280000" cy="1538336"/>
          </a:xfrm>
        </p:grpSpPr>
        <p:graphicFrame>
          <p:nvGraphicFramePr>
            <p:cNvPr id="9" name="Q12">
              <a:extLst>
                <a:ext uri="{FF2B5EF4-FFF2-40B4-BE49-F238E27FC236}">
                  <a16:creationId xmlns:a16="http://schemas.microsoft.com/office/drawing/2014/main" id="{5DC336F7-8B5A-3184-FE9A-1B9E289AD4CE}"/>
                </a:ext>
              </a:extLst>
            </p:cNvPr>
            <p:cNvGraphicFramePr/>
            <p:nvPr>
              <p:extLst>
                <p:ext uri="{D42A27DB-BD31-4B8C-83A1-F6EECF244321}">
                  <p14:modId xmlns:p14="http://schemas.microsoft.com/office/powerpoint/2010/main" val="1841073078"/>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470EAFD5-54AC-9BFB-6C0D-35430E2A1DE2}"/>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35EF5C60-30FE-2264-124F-347A4EEEF9D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7F858F5B-3E43-F4E6-5F29-4786C37A8C74}"/>
              </a:ext>
            </a:extLst>
          </p:cNvPr>
          <p:cNvSpPr>
            <a:spLocks noGrp="1"/>
          </p:cNvSpPr>
          <p:nvPr>
            <p:ph type="title"/>
          </p:nvPr>
        </p:nvSpPr>
        <p:spPr>
          <a:xfrm>
            <a:off x="419970" y="613664"/>
            <a:ext cx="11417697" cy="654856"/>
          </a:xfrm>
        </p:spPr>
        <p:txBody>
          <a:bodyPr/>
          <a:lstStyle/>
          <a:p>
            <a:r>
              <a:rPr lang="en-GB" dirty="0"/>
              <a:t>Section 2. </a:t>
            </a:r>
            <a:r>
              <a:rPr lang="en-GB" dirty="0">
                <a:latin typeface="Arial" panose="020B0604020202020204" pitchFamily="34" charset="0"/>
                <a:cs typeface="Arial" panose="020B0604020202020204" pitchFamily="34" charset="0"/>
              </a:rPr>
              <a:t>Mental Health Team </a:t>
            </a:r>
            <a:r>
              <a:rPr lang="en-GB" dirty="0"/>
              <a:t>(continued)</a:t>
            </a:r>
          </a:p>
        </p:txBody>
      </p:sp>
      <p:graphicFrame>
        <p:nvGraphicFramePr>
          <p:cNvPr id="3" name="Q13" descr="A chart showing how your Trust scored for Q13 compared with other trusts that took part; using the ‘expected range’ analysis technique. ">
            <a:extLst>
              <a:ext uri="{FF2B5EF4-FFF2-40B4-BE49-F238E27FC236}">
                <a16:creationId xmlns:a16="http://schemas.microsoft.com/office/drawing/2014/main" id="{68C1B6E5-7CD6-9AA0-218B-5D51390779C6}"/>
              </a:ext>
            </a:extLst>
          </p:cNvPr>
          <p:cNvGraphicFramePr>
            <a:graphicFrameLocks/>
          </p:cNvGraphicFramePr>
          <p:nvPr>
            <p:extLst>
              <p:ext uri="{D42A27DB-BD31-4B8C-83A1-F6EECF244321}">
                <p14:modId xmlns:p14="http://schemas.microsoft.com/office/powerpoint/2010/main" val="2604411524"/>
              </p:ext>
            </p:extLst>
          </p:nvPr>
        </p:nvGraphicFramePr>
        <p:xfrm>
          <a:off x="196010" y="3051391"/>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569254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D3A69D-C9FA-5E6F-FFF1-74D6890BA6D4}"/>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42B482B6-DC33-A946-2865-476ECC38D32B}"/>
              </a:ext>
            </a:extLst>
          </p:cNvPr>
          <p:cNvSpPr>
            <a:spLocks noGrp="1"/>
          </p:cNvSpPr>
          <p:nvPr>
            <p:ph type="title"/>
          </p:nvPr>
        </p:nvSpPr>
        <p:spPr>
          <a:xfrm>
            <a:off x="419970" y="613664"/>
            <a:ext cx="11417697" cy="654856"/>
          </a:xfrm>
        </p:spPr>
        <p:txBody>
          <a:bodyPr>
            <a:normAutofit/>
          </a:bodyPr>
          <a:lstStyle/>
          <a:p>
            <a:r>
              <a:rPr lang="en-GB" dirty="0"/>
              <a:t>Section 3. Your care</a:t>
            </a:r>
          </a:p>
        </p:txBody>
      </p:sp>
      <p:sp>
        <p:nvSpPr>
          <p:cNvPr id="2" name="Slide Number Placeholder 1">
            <a:extLst>
              <a:ext uri="{FF2B5EF4-FFF2-40B4-BE49-F238E27FC236}">
                <a16:creationId xmlns:a16="http://schemas.microsoft.com/office/drawing/2014/main" id="{0C95E8E9-CAE6-F2EA-7F26-762825C0799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B4AD7379-33AD-1E1D-7503-0E033F2FEDDF}"/>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3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492465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52EF58-B44D-ACEE-FAAA-FCBDC535CA7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D7FB9B7-7D64-66B9-4AAB-28C577A1F1B8}"/>
              </a:ext>
            </a:extLst>
          </p:cNvPr>
          <p:cNvSpPr>
            <a:spLocks noGrp="1"/>
          </p:cNvSpPr>
          <p:nvPr>
            <p:ph type="title"/>
          </p:nvPr>
        </p:nvSpPr>
        <p:spPr/>
        <p:txBody>
          <a:bodyPr>
            <a:normAutofit/>
          </a:bodyPr>
          <a:lstStyle/>
          <a:p>
            <a:r>
              <a:rPr lang="en-GB"/>
              <a:t>Background and methodology (continued)</a:t>
            </a:r>
          </a:p>
        </p:txBody>
      </p:sp>
      <p:sp>
        <p:nvSpPr>
          <p:cNvPr id="14" name="TextBox 13">
            <a:extLst>
              <a:ext uri="{FF2B5EF4-FFF2-40B4-BE49-F238E27FC236}">
                <a16:creationId xmlns:a16="http://schemas.microsoft.com/office/drawing/2014/main" id="{B105174B-0519-4B03-AB44-7B0E692E298A}"/>
              </a:ext>
            </a:extLst>
          </p:cNvPr>
          <p:cNvSpPr txBox="1"/>
          <p:nvPr/>
        </p:nvSpPr>
        <p:spPr>
          <a:xfrm>
            <a:off x="384462" y="1268520"/>
            <a:ext cx="11268000" cy="4758207"/>
          </a:xfrm>
          <a:prstGeom prst="rect">
            <a:avLst/>
          </a:prstGeom>
          <a:noFill/>
        </p:spPr>
        <p:txBody>
          <a:bodyPr wrap="square" numCol="3" spcCol="180000" rtlCol="0">
            <a:no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Assessment Service Groups</a:t>
            </a:r>
          </a:p>
          <a:p>
            <a:pPr marR="0" lvl="0" indent="0" fontAlgn="auto">
              <a:lnSpc>
                <a:spcPct val="100000"/>
              </a:lnSpc>
              <a:spcBef>
                <a:spcPts val="600"/>
              </a:spcBef>
              <a:spcAft>
                <a:spcPts val="600"/>
              </a:spcAft>
              <a:buClrTx/>
              <a:buSzTx/>
              <a:buFontTx/>
              <a:buNone/>
              <a:tabLst/>
              <a:defRPr/>
            </a:pPr>
            <a:r>
              <a:rPr lang="en-GB" sz="1200" dirty="0">
                <a:latin typeface="Arial" panose="020B0604020202020204" pitchFamily="34" charset="0"/>
                <a:cs typeface="Arial" panose="020B0604020202020204" pitchFamily="34" charset="0"/>
              </a:rPr>
              <a:t>Trusts were requested to share data on the type of service a service user was primarily accessing during the sample period. This variable has three categories, mapped to the three Assessment Service Groups: </a:t>
            </a:r>
          </a:p>
          <a:p>
            <a:pPr marL="171450" marR="0" lvl="0" indent="-171450" fontAlgn="auto">
              <a:lnSpc>
                <a:spcPct val="100000"/>
              </a:lnSpc>
              <a:spcBef>
                <a:spcPts val="600"/>
              </a:spcBef>
              <a:spcAft>
                <a:spcPts val="600"/>
              </a:spcAft>
              <a:buClrTx/>
              <a:buSzTx/>
              <a:buFont typeface="Arial" panose="020B0604020202020204" pitchFamily="34" charset="0"/>
              <a:buChar char="•"/>
              <a:tabLst/>
              <a:defRPr/>
            </a:pPr>
            <a:r>
              <a:rPr lang="en-GB" sz="1200" dirty="0">
                <a:latin typeface="Arial" panose="020B0604020202020204" pitchFamily="34" charset="0"/>
                <a:cs typeface="Arial" panose="020B0604020202020204" pitchFamily="34" charset="0"/>
              </a:rPr>
              <a:t>Children and Young People’s Mental Health Services (CYPMHS)</a:t>
            </a:r>
          </a:p>
          <a:p>
            <a:pPr marL="171450" marR="0" lvl="0" indent="-171450" fontAlgn="auto">
              <a:lnSpc>
                <a:spcPct val="100000"/>
              </a:lnSpc>
              <a:spcBef>
                <a:spcPts val="600"/>
              </a:spcBef>
              <a:spcAft>
                <a:spcPts val="600"/>
              </a:spcAft>
              <a:buClrTx/>
              <a:buSzTx/>
              <a:buFont typeface="Arial" panose="020B0604020202020204" pitchFamily="34" charset="0"/>
              <a:buChar char="•"/>
              <a:tabLst/>
              <a:defRPr/>
            </a:pPr>
            <a:r>
              <a:rPr lang="en-GB" sz="1200" dirty="0">
                <a:latin typeface="Arial" panose="020B0604020202020204" pitchFamily="34" charset="0"/>
                <a:cs typeface="Arial" panose="020B0604020202020204" pitchFamily="34" charset="0"/>
              </a:rPr>
              <a:t>Adult Mental Health Services (AMHS)</a:t>
            </a:r>
          </a:p>
          <a:p>
            <a:pPr marL="171450" marR="0" lvl="0" indent="-171450" fontAlgn="auto">
              <a:lnSpc>
                <a:spcPct val="100000"/>
              </a:lnSpc>
              <a:spcBef>
                <a:spcPts val="600"/>
              </a:spcBef>
              <a:spcAft>
                <a:spcPts val="600"/>
              </a:spcAft>
              <a:buClrTx/>
              <a:buSzTx/>
              <a:buFont typeface="Arial" panose="020B0604020202020204" pitchFamily="34" charset="0"/>
              <a:buChar char="•"/>
              <a:tabLst/>
              <a:defRPr/>
            </a:pPr>
            <a:r>
              <a:rPr lang="en-GB" sz="1200" dirty="0">
                <a:latin typeface="Arial" panose="020B0604020202020204" pitchFamily="34" charset="0"/>
                <a:cs typeface="Arial" panose="020B0604020202020204" pitchFamily="34" charset="0"/>
              </a:rPr>
              <a:t>Older People’s Mental Health Services (OPMHS)</a:t>
            </a:r>
          </a:p>
          <a:p>
            <a:pPr marR="0" lvl="0" indent="0" fontAlgn="auto">
              <a:lnSpc>
                <a:spcPct val="100000"/>
              </a:lnSpc>
              <a:spcBef>
                <a:spcPts val="600"/>
              </a:spcBef>
              <a:spcAft>
                <a:spcPts val="600"/>
              </a:spcAft>
              <a:buClrTx/>
              <a:buSzTx/>
              <a:buFontTx/>
              <a:buNone/>
              <a:tabLst/>
              <a:defRPr/>
            </a:pPr>
            <a:r>
              <a:rPr lang="en-GB" sz="1200" dirty="0">
                <a:latin typeface="Arial" panose="020B0604020202020204" pitchFamily="34" charset="0"/>
                <a:cs typeface="Arial" panose="020B0604020202020204" pitchFamily="34" charset="0"/>
              </a:rPr>
              <a:t>Analysis of this data is presented in this report for each of the evaluative questions in the survey. </a:t>
            </a:r>
          </a:p>
          <a:p>
            <a:pPr marR="0" lvl="0" indent="0" fontAlgn="auto">
              <a:lnSpc>
                <a:spcPct val="100000"/>
              </a:lnSpc>
              <a:spcBef>
                <a:spcPts val="600"/>
              </a:spcBef>
              <a:spcAft>
                <a:spcPts val="600"/>
              </a:spcAft>
              <a:buClrTx/>
              <a:buSzTx/>
              <a:buFontTx/>
              <a:buNone/>
              <a:tabLst/>
              <a:defRPr/>
            </a:pPr>
            <a:r>
              <a:rPr lang="en-GB" sz="1200" dirty="0">
                <a:latin typeface="Arial" panose="020B0604020202020204" pitchFamily="34" charset="0"/>
                <a:cs typeface="Arial" panose="020B0604020202020204" pitchFamily="34" charset="0"/>
              </a:rPr>
              <a:t>Please note that data is not provided for CYPMHS due to a low number of responses.</a:t>
            </a:r>
          </a:p>
          <a:p>
            <a:pPr marR="0" lvl="0" indent="0" fontAlgn="auto">
              <a:lnSpc>
                <a:spcPct val="100000"/>
              </a:lnSpc>
              <a:spcBef>
                <a:spcPts val="600"/>
              </a:spcBef>
              <a:spcAft>
                <a:spcPts val="600"/>
              </a:spcAft>
              <a:buClrTx/>
              <a:buSzTx/>
              <a:buFontTx/>
              <a:buNone/>
              <a:tabLst/>
              <a:defRPr/>
            </a:pPr>
            <a:endParaRPr lang="en-GB" sz="1200" b="1" dirty="0">
              <a:latin typeface="Arial" panose="020B0604020202020204" pitchFamily="34" charset="0"/>
              <a:cs typeface="Arial" panose="020B0604020202020204" pitchFamily="34" charset="0"/>
            </a:endParaRPr>
          </a:p>
          <a:p>
            <a:pPr marR="0" lvl="0" indent="0" fontAlgn="auto">
              <a:lnSpc>
                <a:spcPct val="100000"/>
              </a:lnSpc>
              <a:spcBef>
                <a:spcPts val="600"/>
              </a:spcBef>
              <a:spcAft>
                <a:spcPts val="600"/>
              </a:spcAft>
              <a:buClrTx/>
              <a:buSzTx/>
              <a:buFontTx/>
              <a:buNone/>
              <a:tabLst/>
              <a:defRPr/>
            </a:pPr>
            <a:endParaRPr lang="en-GB" sz="1200" b="1" dirty="0">
              <a:latin typeface="Arial" panose="020B0604020202020204" pitchFamily="34" charset="0"/>
              <a:cs typeface="Arial" panose="020B0604020202020204" pitchFamily="34" charset="0"/>
            </a:endParaRPr>
          </a:p>
          <a:p>
            <a:pPr marR="0" lvl="0" indent="0" fontAlgn="auto">
              <a:lnSpc>
                <a:spcPct val="100000"/>
              </a:lnSpc>
              <a:spcBef>
                <a:spcPts val="600"/>
              </a:spcBef>
              <a:spcAft>
                <a:spcPts val="600"/>
              </a:spcAft>
              <a:buClrTx/>
              <a:buSzTx/>
              <a:buFontTx/>
              <a:buNone/>
              <a:tabLst/>
              <a:defRPr/>
            </a:pPr>
            <a:endParaRPr lang="en-GB" sz="1200" b="1" dirty="0">
              <a:latin typeface="Arial" panose="020B0604020202020204" pitchFamily="34" charset="0"/>
              <a:cs typeface="Arial" panose="020B0604020202020204" pitchFamily="34" charset="0"/>
            </a:endParaRPr>
          </a:p>
          <a:p>
            <a:pPr marR="0" lvl="0" indent="0" fontAlgn="auto">
              <a:lnSpc>
                <a:spcPct val="100000"/>
              </a:lnSpc>
              <a:spcBef>
                <a:spcPts val="600"/>
              </a:spcBef>
              <a:spcAft>
                <a:spcPts val="600"/>
              </a:spcAft>
              <a:buClrTx/>
              <a:buSzTx/>
              <a:buFontTx/>
              <a:buNone/>
              <a:tabLst/>
              <a:defRPr/>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and for more information on the Community mental health survey please visit the </a:t>
            </a:r>
            <a:r>
              <a:rPr lang="en-GB" sz="1200" dirty="0">
                <a:solidFill>
                  <a:schemeClr val="accent5">
                    <a:lumMod val="75000"/>
                  </a:schemeClr>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NHS Survey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the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7" name="Slide Number Placeholder 1">
            <a:extLst>
              <a:ext uri="{FF2B5EF4-FFF2-40B4-BE49-F238E27FC236}">
                <a16:creationId xmlns:a16="http://schemas.microsoft.com/office/drawing/2014/main" id="{03728155-3986-6466-4961-B9CC1FC9D1F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84668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6D3652-4792-F995-F5C9-B7B1ECA5C4F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A5915C1-5756-F399-2C6E-466C07106D0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698926FC-014F-7B59-A4C5-AD5A1DD9BFE2}"/>
              </a:ext>
            </a:extLst>
          </p:cNvPr>
          <p:cNvSpPr txBox="1"/>
          <p:nvPr/>
        </p:nvSpPr>
        <p:spPr>
          <a:xfrm>
            <a:off x="357231" y="5325779"/>
            <a:ext cx="1707950" cy="646331"/>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Q18. Has your NHS mental health team supported you to make decisions about your care and treatment?</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000F2D8-D7D6-04FB-C136-655FA96C0D5B}"/>
              </a:ext>
            </a:extLst>
          </p:cNvPr>
          <p:cNvSpPr txBox="1"/>
          <p:nvPr/>
        </p:nvSpPr>
        <p:spPr>
          <a:xfrm>
            <a:off x="363640" y="4260583"/>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solidFill>
                  <a:prstClr val="black"/>
                </a:solidFill>
                <a:latin typeface="Arial" panose="020B0604020202020204" pitchFamily="34" charset="0"/>
                <a:cs typeface="Arial" panose="020B0604020202020204" pitchFamily="34" charset="0"/>
              </a:rPr>
              <a:t>Q17. In the last 12 months, have you had a care review meeting with your NHS mental health team to discuss how your care is working?</a:t>
            </a:r>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FC7F883E-3A88-F55E-601E-BD764B9D7533}"/>
              </a:ext>
            </a:extLst>
          </p:cNvPr>
          <p:cNvSpPr txBox="1"/>
          <p:nvPr/>
        </p:nvSpPr>
        <p:spPr>
          <a:xfrm>
            <a:off x="363640" y="3347445"/>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Q16. Were you given a choice on how your care and treatment would be delivered?</a:t>
            </a: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8BB850A4-8743-8684-1350-E35CCA682989}"/>
              </a:ext>
            </a:extLst>
          </p:cNvPr>
          <p:cNvGrpSpPr/>
          <p:nvPr/>
        </p:nvGrpSpPr>
        <p:grpSpPr>
          <a:xfrm>
            <a:off x="162537" y="1360256"/>
            <a:ext cx="8280000" cy="1796400"/>
            <a:chOff x="361028" y="1452764"/>
            <a:chExt cx="8280000" cy="1538336"/>
          </a:xfrm>
        </p:grpSpPr>
        <p:graphicFrame>
          <p:nvGraphicFramePr>
            <p:cNvPr id="9" name="Q15">
              <a:extLst>
                <a:ext uri="{FF2B5EF4-FFF2-40B4-BE49-F238E27FC236}">
                  <a16:creationId xmlns:a16="http://schemas.microsoft.com/office/drawing/2014/main" id="{E7A103BC-C3DA-8767-1DF2-1596AFD8BA6B}"/>
                </a:ext>
              </a:extLst>
            </p:cNvPr>
            <p:cNvGraphicFramePr/>
            <p:nvPr>
              <p:extLst>
                <p:ext uri="{D42A27DB-BD31-4B8C-83A1-F6EECF244321}">
                  <p14:modId xmlns:p14="http://schemas.microsoft.com/office/powerpoint/2010/main" val="2551399105"/>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E1CE8461-FD68-9263-0982-9D86B2520C22}"/>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12B15875-E3FE-5E70-8CE6-EB8B1BEF060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2254071F-AAE7-6FBD-26C4-B070DBCE6F00}"/>
              </a:ext>
            </a:extLst>
          </p:cNvPr>
          <p:cNvSpPr>
            <a:spLocks noGrp="1"/>
          </p:cNvSpPr>
          <p:nvPr>
            <p:ph type="title"/>
          </p:nvPr>
        </p:nvSpPr>
        <p:spPr>
          <a:xfrm>
            <a:off x="419970" y="613664"/>
            <a:ext cx="11417697" cy="654856"/>
          </a:xfrm>
        </p:spPr>
        <p:txBody>
          <a:bodyPr/>
          <a:lstStyle/>
          <a:p>
            <a:r>
              <a:rPr lang="en-GB" dirty="0"/>
              <a:t>Section 3. Your care</a:t>
            </a:r>
          </a:p>
        </p:txBody>
      </p:sp>
      <p:sp>
        <p:nvSpPr>
          <p:cNvPr id="6" name="TextBox 5">
            <a:extLst>
              <a:ext uri="{FF2B5EF4-FFF2-40B4-BE49-F238E27FC236}">
                <a16:creationId xmlns:a16="http://schemas.microsoft.com/office/drawing/2014/main" id="{E60DC86E-508E-CAD0-E536-C61086E29D11}"/>
              </a:ext>
            </a:extLst>
          </p:cNvPr>
          <p:cNvSpPr txBox="1"/>
          <p:nvPr/>
        </p:nvSpPr>
        <p:spPr>
          <a:xfrm>
            <a:off x="553633" y="6104214"/>
            <a:ext cx="10757097"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Q17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graphicFrame>
        <p:nvGraphicFramePr>
          <p:cNvPr id="3" name="table" descr="Number of respondents, Trust score, National average, lowest trust score, highest trust score shown for Q32, Q33 Q34 and Q35." title="Summary of scores">
            <a:extLst>
              <a:ext uri="{FF2B5EF4-FFF2-40B4-BE49-F238E27FC236}">
                <a16:creationId xmlns:a16="http://schemas.microsoft.com/office/drawing/2014/main" id="{3E91C062-FD4B-85BE-5CD6-D09EA2953B2C}"/>
              </a:ext>
            </a:extLst>
          </p:cNvPr>
          <p:cNvGraphicFramePr>
            <a:graphicFrameLocks noGrp="1"/>
          </p:cNvGraphicFramePr>
          <p:nvPr>
            <p:extLst>
              <p:ext uri="{D42A27DB-BD31-4B8C-83A1-F6EECF244321}">
                <p14:modId xmlns:p14="http://schemas.microsoft.com/office/powerpoint/2010/main" val="1235890270"/>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9.0</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aphicFrame>
        <p:nvGraphicFramePr>
          <p:cNvPr id="5" name="Q16" descr="A chart showing how your Trust scored for Q13 compared with other trusts that took part; using the ‘expected range’ analysis technique. ">
            <a:extLst>
              <a:ext uri="{FF2B5EF4-FFF2-40B4-BE49-F238E27FC236}">
                <a16:creationId xmlns:a16="http://schemas.microsoft.com/office/drawing/2014/main" id="{254F472D-3EFA-8D1C-AF29-18F93E0B186F}"/>
              </a:ext>
            </a:extLst>
          </p:cNvPr>
          <p:cNvGraphicFramePr>
            <a:graphicFrameLocks/>
          </p:cNvGraphicFramePr>
          <p:nvPr>
            <p:extLst>
              <p:ext uri="{D42A27DB-BD31-4B8C-83A1-F6EECF244321}">
                <p14:modId xmlns:p14="http://schemas.microsoft.com/office/powerpoint/2010/main" val="1211602523"/>
              </p:ext>
            </p:extLst>
          </p:nvPr>
        </p:nvGraphicFramePr>
        <p:xfrm>
          <a:off x="228863" y="3067079"/>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18" descr="A chart showing how your Trust scored for Q13 compared with other trusts that took part; using the ‘expected range’ analysis technique. ">
            <a:extLst>
              <a:ext uri="{FF2B5EF4-FFF2-40B4-BE49-F238E27FC236}">
                <a16:creationId xmlns:a16="http://schemas.microsoft.com/office/drawing/2014/main" id="{2FFD7E25-0876-C073-628D-DDA6B40B7214}"/>
              </a:ext>
            </a:extLst>
          </p:cNvPr>
          <p:cNvGraphicFramePr>
            <a:graphicFrameLocks/>
          </p:cNvGraphicFramePr>
          <p:nvPr>
            <p:extLst>
              <p:ext uri="{D42A27DB-BD31-4B8C-83A1-F6EECF244321}">
                <p14:modId xmlns:p14="http://schemas.microsoft.com/office/powerpoint/2010/main" val="742393483"/>
              </p:ext>
            </p:extLst>
          </p:nvPr>
        </p:nvGraphicFramePr>
        <p:xfrm>
          <a:off x="196010" y="5037344"/>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Q17" descr="Bar chart showing breakdown of length of stay for this NHS trust.">
            <a:extLst>
              <a:ext uri="{FF2B5EF4-FFF2-40B4-BE49-F238E27FC236}">
                <a16:creationId xmlns:a16="http://schemas.microsoft.com/office/drawing/2014/main" id="{0E4D35B8-5362-0357-C455-A81980071E01}"/>
              </a:ext>
            </a:extLst>
          </p:cNvPr>
          <p:cNvGraphicFramePr/>
          <p:nvPr>
            <p:extLst>
              <p:ext uri="{D42A27DB-BD31-4B8C-83A1-F6EECF244321}">
                <p14:modId xmlns:p14="http://schemas.microsoft.com/office/powerpoint/2010/main" val="1550674637"/>
              </p:ext>
            </p:extLst>
          </p:nvPr>
        </p:nvGraphicFramePr>
        <p:xfrm>
          <a:off x="1264776" y="4133949"/>
          <a:ext cx="8244000" cy="11664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8780853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4B6721-D845-A337-0F24-70E41DAC089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DD09C95-4BFE-C1D1-1FE8-31409200668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A54F4453-D488-2824-837D-CE6D635F42E4}"/>
              </a:ext>
            </a:extLst>
          </p:cNvPr>
          <p:cNvGraphicFramePr>
            <a:graphicFrameLocks noGrp="1"/>
          </p:cNvGraphicFramePr>
          <p:nvPr>
            <p:extLst>
              <p:ext uri="{D42A27DB-BD31-4B8C-83A1-F6EECF244321}">
                <p14:modId xmlns:p14="http://schemas.microsoft.com/office/powerpoint/2010/main" val="3718888413"/>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409881E3-B121-0CCA-5B7E-3F8B296E43ED}"/>
              </a:ext>
            </a:extLst>
          </p:cNvPr>
          <p:cNvGrpSpPr/>
          <p:nvPr/>
        </p:nvGrpSpPr>
        <p:grpSpPr>
          <a:xfrm>
            <a:off x="162537" y="1360256"/>
            <a:ext cx="8280000" cy="1796400"/>
            <a:chOff x="361028" y="1452764"/>
            <a:chExt cx="8280000" cy="1538336"/>
          </a:xfrm>
        </p:grpSpPr>
        <p:graphicFrame>
          <p:nvGraphicFramePr>
            <p:cNvPr id="9" name="Q19">
              <a:extLst>
                <a:ext uri="{FF2B5EF4-FFF2-40B4-BE49-F238E27FC236}">
                  <a16:creationId xmlns:a16="http://schemas.microsoft.com/office/drawing/2014/main" id="{441AABE8-CCAC-69C2-00A5-104226C3A7DC}"/>
                </a:ext>
              </a:extLst>
            </p:cNvPr>
            <p:cNvGraphicFramePr/>
            <p:nvPr>
              <p:extLst>
                <p:ext uri="{D42A27DB-BD31-4B8C-83A1-F6EECF244321}">
                  <p14:modId xmlns:p14="http://schemas.microsoft.com/office/powerpoint/2010/main" val="517112627"/>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CFCDB71C-8AE2-6D10-4F59-ABDB18D54543}"/>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07706657-11AE-D682-6381-201378728449}"/>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A1F2869F-30EC-40F1-456A-B1E3C0A71D98}"/>
              </a:ext>
            </a:extLst>
          </p:cNvPr>
          <p:cNvSpPr>
            <a:spLocks noGrp="1"/>
          </p:cNvSpPr>
          <p:nvPr>
            <p:ph type="title"/>
          </p:nvPr>
        </p:nvSpPr>
        <p:spPr>
          <a:xfrm>
            <a:off x="419970" y="613664"/>
            <a:ext cx="11417697" cy="654856"/>
          </a:xfrm>
        </p:spPr>
        <p:txBody>
          <a:bodyPr/>
          <a:lstStyle/>
          <a:p>
            <a:r>
              <a:rPr lang="en-GB" dirty="0"/>
              <a:t>Section 3. Your care (continued)</a:t>
            </a:r>
          </a:p>
        </p:txBody>
      </p:sp>
    </p:spTree>
    <p:extLst>
      <p:ext uri="{BB962C8B-B14F-4D97-AF65-F5344CB8AC3E}">
        <p14:creationId xmlns:p14="http://schemas.microsoft.com/office/powerpoint/2010/main" val="13243855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F7D656-A34C-98B6-5027-2734D80B2E46}"/>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D504C4A9-19E4-CD37-7620-9BBE8DCB3889}"/>
              </a:ext>
            </a:extLst>
          </p:cNvPr>
          <p:cNvSpPr>
            <a:spLocks noGrp="1"/>
          </p:cNvSpPr>
          <p:nvPr>
            <p:ph type="title"/>
          </p:nvPr>
        </p:nvSpPr>
        <p:spPr>
          <a:xfrm>
            <a:off x="419970" y="613664"/>
            <a:ext cx="11417697" cy="654856"/>
          </a:xfrm>
        </p:spPr>
        <p:txBody>
          <a:bodyPr>
            <a:normAutofit/>
          </a:bodyPr>
          <a:lstStyle/>
          <a:p>
            <a:r>
              <a:rPr lang="en-GB" dirty="0"/>
              <a:t>Section 4. Medication </a:t>
            </a:r>
          </a:p>
        </p:txBody>
      </p:sp>
      <p:sp>
        <p:nvSpPr>
          <p:cNvPr id="2" name="Slide Number Placeholder 1">
            <a:extLst>
              <a:ext uri="{FF2B5EF4-FFF2-40B4-BE49-F238E27FC236}">
                <a16:creationId xmlns:a16="http://schemas.microsoft.com/office/drawing/2014/main" id="{2CE37AD2-6349-FA71-AF20-B4631906583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1ECE29BA-3E03-A3CF-7E81-2E5BC0923176}"/>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4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460668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39752D-4D6A-2A5B-BB4D-46422F24CD2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0D64A6-216C-7223-FEA6-5CB176DB36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0AB5CE8D-749E-E925-3B7F-D45780FA316A}"/>
              </a:ext>
            </a:extLst>
          </p:cNvPr>
          <p:cNvSpPr txBox="1"/>
          <p:nvPr/>
        </p:nvSpPr>
        <p:spPr>
          <a:xfrm>
            <a:off x="363640" y="4948516"/>
            <a:ext cx="1707950" cy="784830"/>
          </a:xfrm>
          <a:prstGeom prst="rect">
            <a:avLst/>
          </a:prstGeom>
          <a:noFill/>
        </p:spPr>
        <p:txBody>
          <a:bodyPr wrap="square">
            <a:spAutoFit/>
          </a:bodyPr>
          <a:lstStyle/>
          <a:p>
            <a:pPr lvl="0"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solidFill>
                  <a:prstClr val="black"/>
                </a:solidFill>
                <a:latin typeface="Arial" panose="020B0604020202020204" pitchFamily="34" charset="0"/>
                <a:cs typeface="Arial" panose="020B0604020202020204" pitchFamily="34" charset="0"/>
              </a:rPr>
              <a:t>Q21_4. Have any of the following been discussed with you about your medication?</a:t>
            </a:r>
          </a:p>
          <a:p>
            <a:pPr lvl="0"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What will happen if I stop taking my medication</a:t>
            </a:r>
          </a:p>
        </p:txBody>
      </p:sp>
      <p:sp>
        <p:nvSpPr>
          <p:cNvPr id="16" name="TextBox 15">
            <a:extLst>
              <a:ext uri="{FF2B5EF4-FFF2-40B4-BE49-F238E27FC236}">
                <a16:creationId xmlns:a16="http://schemas.microsoft.com/office/drawing/2014/main" id="{9DA26C81-9796-189D-1491-EB5817C0F44D}"/>
              </a:ext>
            </a:extLst>
          </p:cNvPr>
          <p:cNvSpPr txBox="1"/>
          <p:nvPr/>
        </p:nvSpPr>
        <p:spPr>
          <a:xfrm>
            <a:off x="363640" y="4020635"/>
            <a:ext cx="1707950" cy="646331"/>
          </a:xfrm>
          <a:prstGeom prst="rect">
            <a:avLst/>
          </a:prstGeom>
          <a:noFill/>
        </p:spPr>
        <p:txBody>
          <a:bodyPr wrap="square">
            <a:spAutoFit/>
          </a:bodyPr>
          <a:lstStyle/>
          <a:p>
            <a:pPr algn="r">
              <a:defRPr/>
            </a:pPr>
            <a:r>
              <a:rPr lang="en-GB" sz="900" dirty="0">
                <a:solidFill>
                  <a:prstClr val="black"/>
                </a:solidFill>
                <a:latin typeface="Arial" panose="020B0604020202020204" pitchFamily="34" charset="0"/>
                <a:cs typeface="Arial" panose="020B0604020202020204" pitchFamily="34" charset="0"/>
              </a:rPr>
              <a:t>Q21_3. Have any of the following been discussed with you about your medication? Side effects of medication</a:t>
            </a:r>
          </a:p>
        </p:txBody>
      </p:sp>
      <p:sp>
        <p:nvSpPr>
          <p:cNvPr id="18" name="TextBox 17">
            <a:extLst>
              <a:ext uri="{FF2B5EF4-FFF2-40B4-BE49-F238E27FC236}">
                <a16:creationId xmlns:a16="http://schemas.microsoft.com/office/drawing/2014/main" id="{8F5B8CB4-3E8A-44F9-5515-17700F5B76D2}"/>
              </a:ext>
            </a:extLst>
          </p:cNvPr>
          <p:cNvSpPr txBox="1"/>
          <p:nvPr/>
        </p:nvSpPr>
        <p:spPr>
          <a:xfrm>
            <a:off x="363640" y="3039427"/>
            <a:ext cx="1707950"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Q21_2. Have any of the following been discussed with you about your medication? Benefits of medication</a:t>
            </a:r>
          </a:p>
        </p:txBody>
      </p:sp>
      <p:sp>
        <p:nvSpPr>
          <p:cNvPr id="11" name="Title 6">
            <a:extLst>
              <a:ext uri="{FF2B5EF4-FFF2-40B4-BE49-F238E27FC236}">
                <a16:creationId xmlns:a16="http://schemas.microsoft.com/office/drawing/2014/main" id="{154C32A7-943A-21B5-1471-3DBC4D1989F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1C7095A-9099-31D6-F7E5-F50EAE7F8565}"/>
              </a:ext>
            </a:extLst>
          </p:cNvPr>
          <p:cNvSpPr>
            <a:spLocks noGrp="1"/>
          </p:cNvSpPr>
          <p:nvPr>
            <p:ph type="title"/>
          </p:nvPr>
        </p:nvSpPr>
        <p:spPr>
          <a:xfrm>
            <a:off x="419970" y="613664"/>
            <a:ext cx="11417697" cy="654856"/>
          </a:xfrm>
        </p:spPr>
        <p:txBody>
          <a:bodyPr/>
          <a:lstStyle/>
          <a:p>
            <a:r>
              <a:rPr lang="en-GB" dirty="0"/>
              <a:t>Section 4. Medication </a:t>
            </a:r>
          </a:p>
        </p:txBody>
      </p:sp>
      <p:sp>
        <p:nvSpPr>
          <p:cNvPr id="7" name="TextBox 6">
            <a:extLst>
              <a:ext uri="{FF2B5EF4-FFF2-40B4-BE49-F238E27FC236}">
                <a16:creationId xmlns:a16="http://schemas.microsoft.com/office/drawing/2014/main" id="{8472FF3B-7C89-A571-72DB-11CC85A90FD2}"/>
              </a:ext>
            </a:extLst>
          </p:cNvPr>
          <p:cNvSpPr txBox="1"/>
          <p:nvPr/>
        </p:nvSpPr>
        <p:spPr>
          <a:xfrm>
            <a:off x="534607" y="6074747"/>
            <a:ext cx="11074297"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Q21_1, Q21_2, Q21_3, and Q21_4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A5ACEFE7-7DCE-B4BB-F523-A4E37C7EE137}"/>
              </a:ext>
            </a:extLst>
          </p:cNvPr>
          <p:cNvSpPr txBox="1"/>
          <p:nvPr/>
        </p:nvSpPr>
        <p:spPr>
          <a:xfrm>
            <a:off x="350867" y="2015897"/>
            <a:ext cx="1718562" cy="646331"/>
          </a:xfrm>
          <a:prstGeom prst="rect">
            <a:avLst/>
          </a:prstGeom>
          <a:noFill/>
        </p:spPr>
        <p:txBody>
          <a:bodyPr wrap="square">
            <a:spAutoFit/>
          </a:bodyPr>
          <a:lstStyle/>
          <a:p>
            <a:pPr algn="r" rtl="0">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Q21_1. Have any of the following been discussed with you about your medication? Purpose of medication</a:t>
            </a:r>
          </a:p>
        </p:txBody>
      </p:sp>
      <p:graphicFrame>
        <p:nvGraphicFramePr>
          <p:cNvPr id="3" name="table" descr="Number of respondents, Trust score, National average, lowest trust score, highest trust score shown for Q32, Q33 Q34 and Q35." title="Summary of scores">
            <a:extLst>
              <a:ext uri="{FF2B5EF4-FFF2-40B4-BE49-F238E27FC236}">
                <a16:creationId xmlns:a16="http://schemas.microsoft.com/office/drawing/2014/main" id="{2B41B1AF-2FAC-8CCE-AAB9-A47372CE16E5}"/>
              </a:ext>
            </a:extLst>
          </p:cNvPr>
          <p:cNvGraphicFramePr>
            <a:graphicFrameLocks noGrp="1"/>
          </p:cNvGraphicFramePr>
          <p:nvPr>
            <p:extLst>
              <p:ext uri="{D42A27DB-BD31-4B8C-83A1-F6EECF244321}">
                <p14:modId xmlns:p14="http://schemas.microsoft.com/office/powerpoint/2010/main" val="672152743"/>
              </p:ext>
            </p:extLst>
          </p:nvPr>
        </p:nvGraphicFramePr>
        <p:xfrm>
          <a:off x="8344658" y="132190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aphicFrame>
        <p:nvGraphicFramePr>
          <p:cNvPr id="8" name="Q21_1" descr="Bar chart showing breakdown of length of stay for this NHS trust.">
            <a:extLst>
              <a:ext uri="{FF2B5EF4-FFF2-40B4-BE49-F238E27FC236}">
                <a16:creationId xmlns:a16="http://schemas.microsoft.com/office/drawing/2014/main" id="{2BFC1FFA-D563-B276-8F73-D334BF8890E8}"/>
              </a:ext>
            </a:extLst>
          </p:cNvPr>
          <p:cNvGraphicFramePr/>
          <p:nvPr>
            <p:extLst>
              <p:ext uri="{D42A27DB-BD31-4B8C-83A1-F6EECF244321}">
                <p14:modId xmlns:p14="http://schemas.microsoft.com/office/powerpoint/2010/main" val="3749241576"/>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Q21_2" descr="Bar chart showing breakdown of length of stay for this NHS trust.">
            <a:extLst>
              <a:ext uri="{FF2B5EF4-FFF2-40B4-BE49-F238E27FC236}">
                <a16:creationId xmlns:a16="http://schemas.microsoft.com/office/drawing/2014/main" id="{86F0812E-6C47-E12A-CCAE-CFE8AF30A57C}"/>
              </a:ext>
            </a:extLst>
          </p:cNvPr>
          <p:cNvGraphicFramePr/>
          <p:nvPr>
            <p:extLst>
              <p:ext uri="{D42A27DB-BD31-4B8C-83A1-F6EECF244321}">
                <p14:modId xmlns:p14="http://schemas.microsoft.com/office/powerpoint/2010/main" val="3092224167"/>
              </p:ext>
            </p:extLst>
          </p:nvPr>
        </p:nvGraphicFramePr>
        <p:xfrm>
          <a:off x="1217615" y="2889295"/>
          <a:ext cx="8244000" cy="1166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Q21_3" descr="Bar chart showing breakdown of length of stay for this NHS trust.">
            <a:extLst>
              <a:ext uri="{FF2B5EF4-FFF2-40B4-BE49-F238E27FC236}">
                <a16:creationId xmlns:a16="http://schemas.microsoft.com/office/drawing/2014/main" id="{17337A8C-4414-938D-104A-2EBC03D9AE47}"/>
              </a:ext>
            </a:extLst>
          </p:cNvPr>
          <p:cNvGraphicFramePr/>
          <p:nvPr>
            <p:extLst>
              <p:ext uri="{D42A27DB-BD31-4B8C-83A1-F6EECF244321}">
                <p14:modId xmlns:p14="http://schemas.microsoft.com/office/powerpoint/2010/main" val="996807316"/>
              </p:ext>
            </p:extLst>
          </p:nvPr>
        </p:nvGraphicFramePr>
        <p:xfrm>
          <a:off x="1210148" y="3886251"/>
          <a:ext cx="8244000" cy="11664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Q21_4" descr="Bar chart showing breakdown of length of stay for this NHS trust.">
            <a:extLst>
              <a:ext uri="{FF2B5EF4-FFF2-40B4-BE49-F238E27FC236}">
                <a16:creationId xmlns:a16="http://schemas.microsoft.com/office/drawing/2014/main" id="{E74657E2-13FC-B6B7-6BCA-5EA1B099FDE8}"/>
              </a:ext>
            </a:extLst>
          </p:cNvPr>
          <p:cNvGraphicFramePr/>
          <p:nvPr>
            <p:extLst>
              <p:ext uri="{D42A27DB-BD31-4B8C-83A1-F6EECF244321}">
                <p14:modId xmlns:p14="http://schemas.microsoft.com/office/powerpoint/2010/main" val="585402071"/>
              </p:ext>
            </p:extLst>
          </p:nvPr>
        </p:nvGraphicFramePr>
        <p:xfrm>
          <a:off x="1217615" y="4859551"/>
          <a:ext cx="8244000" cy="11664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7133183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532F69-F2CF-C317-846E-EBD9B9A79B6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AE397F2-02F2-F32F-5794-146CBC956074}"/>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Title 6">
            <a:extLst>
              <a:ext uri="{FF2B5EF4-FFF2-40B4-BE49-F238E27FC236}">
                <a16:creationId xmlns:a16="http://schemas.microsoft.com/office/drawing/2014/main" id="{C204EC14-4412-3E7E-C437-55AD122A3BA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2E09E56-9D0D-32FE-D1EB-1A676A64AD2D}"/>
              </a:ext>
            </a:extLst>
          </p:cNvPr>
          <p:cNvSpPr>
            <a:spLocks noGrp="1"/>
          </p:cNvSpPr>
          <p:nvPr>
            <p:ph type="title"/>
          </p:nvPr>
        </p:nvSpPr>
        <p:spPr>
          <a:xfrm>
            <a:off x="419970" y="613664"/>
            <a:ext cx="11417697" cy="654856"/>
          </a:xfrm>
        </p:spPr>
        <p:txBody>
          <a:bodyPr/>
          <a:lstStyle/>
          <a:p>
            <a:r>
              <a:rPr lang="en-GB" dirty="0"/>
              <a:t>Section 4. Medication (continued)</a:t>
            </a:r>
          </a:p>
        </p:txBody>
      </p:sp>
      <p:sp>
        <p:nvSpPr>
          <p:cNvPr id="6" name="TextBox 5">
            <a:extLst>
              <a:ext uri="{FF2B5EF4-FFF2-40B4-BE49-F238E27FC236}">
                <a16:creationId xmlns:a16="http://schemas.microsoft.com/office/drawing/2014/main" id="{9244456B-37F4-A959-AA4C-F8C107B3BF1F}"/>
              </a:ext>
            </a:extLst>
          </p:cNvPr>
          <p:cNvSpPr txBox="1"/>
          <p:nvPr/>
        </p:nvSpPr>
        <p:spPr>
          <a:xfrm>
            <a:off x="554485" y="6074747"/>
            <a:ext cx="10567402"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Q22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6311D8CE-CA74-6FD8-86F2-63D641D9B147}"/>
              </a:ext>
            </a:extLst>
          </p:cNvPr>
          <p:cNvSpPr txBox="1"/>
          <p:nvPr/>
        </p:nvSpPr>
        <p:spPr>
          <a:xfrm>
            <a:off x="264242" y="2044447"/>
            <a:ext cx="1798455" cy="646331"/>
          </a:xfrm>
          <a:prstGeom prst="rect">
            <a:avLst/>
          </a:prstGeom>
          <a:noFill/>
        </p:spPr>
        <p:txBody>
          <a:bodyPr wrap="square">
            <a:spAutoFit/>
          </a:bodyPr>
          <a:lstStyle/>
          <a:p>
            <a:pPr algn="r" rtl="0">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Q22. In the last 12 months, has your NHS mental health team asked you how you are getting on with your medication?</a:t>
            </a:r>
          </a:p>
        </p:txBody>
      </p:sp>
      <p:graphicFrame>
        <p:nvGraphicFramePr>
          <p:cNvPr id="7" name="table" descr="Number of respondents, Trust score, National average, lowest trust score, highest trust score shown for Q32, Q33 Q34 and Q35." title="Summary of scores">
            <a:extLst>
              <a:ext uri="{FF2B5EF4-FFF2-40B4-BE49-F238E27FC236}">
                <a16:creationId xmlns:a16="http://schemas.microsoft.com/office/drawing/2014/main" id="{D7260923-9F58-B66A-0D18-6FD61B351953}"/>
              </a:ext>
            </a:extLst>
          </p:cNvPr>
          <p:cNvGraphicFramePr>
            <a:graphicFrameLocks noGrp="1"/>
          </p:cNvGraphicFramePr>
          <p:nvPr>
            <p:extLst>
              <p:ext uri="{D42A27DB-BD31-4B8C-83A1-F6EECF244321}">
                <p14:modId xmlns:p14="http://schemas.microsoft.com/office/powerpoint/2010/main" val="3383484118"/>
              </p:ext>
            </p:extLst>
          </p:nvPr>
        </p:nvGraphicFramePr>
        <p:xfrm>
          <a:off x="8394992" y="1329382"/>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bl>
          </a:graphicData>
        </a:graphic>
      </p:graphicFrame>
      <p:graphicFrame>
        <p:nvGraphicFramePr>
          <p:cNvPr id="4" name="Q22" descr="Bar chart showing breakdown of length of stay for this NHS trust.">
            <a:extLst>
              <a:ext uri="{FF2B5EF4-FFF2-40B4-BE49-F238E27FC236}">
                <a16:creationId xmlns:a16="http://schemas.microsoft.com/office/drawing/2014/main" id="{686DF571-35F5-AD9D-B671-EAF8DA60B13A}"/>
              </a:ext>
            </a:extLst>
          </p:cNvPr>
          <p:cNvGraphicFramePr/>
          <p:nvPr>
            <p:extLst>
              <p:ext uri="{D42A27DB-BD31-4B8C-83A1-F6EECF244321}">
                <p14:modId xmlns:p14="http://schemas.microsoft.com/office/powerpoint/2010/main" val="901534699"/>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32470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655D24-8BD2-6F99-8170-3DD716A9ADDA}"/>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58B9E965-23D0-F30B-FF7C-A6C09FE6F2F0}"/>
              </a:ext>
            </a:extLst>
          </p:cNvPr>
          <p:cNvSpPr>
            <a:spLocks noGrp="1"/>
          </p:cNvSpPr>
          <p:nvPr>
            <p:ph type="title"/>
          </p:nvPr>
        </p:nvSpPr>
        <p:spPr>
          <a:xfrm>
            <a:off x="419970" y="613664"/>
            <a:ext cx="11417697" cy="654856"/>
          </a:xfrm>
        </p:spPr>
        <p:txBody>
          <a:bodyPr>
            <a:normAutofit/>
          </a:bodyPr>
          <a:lstStyle/>
          <a:p>
            <a:r>
              <a:rPr lang="en-GB" dirty="0"/>
              <a:t>Section 5. </a:t>
            </a:r>
            <a:r>
              <a:rPr lang="en-US" dirty="0"/>
              <a:t>Psychological therapies</a:t>
            </a:r>
            <a:r>
              <a:rPr lang="en-GB" dirty="0"/>
              <a:t> </a:t>
            </a:r>
          </a:p>
        </p:txBody>
      </p:sp>
      <p:sp>
        <p:nvSpPr>
          <p:cNvPr id="2" name="Slide Number Placeholder 1">
            <a:extLst>
              <a:ext uri="{FF2B5EF4-FFF2-40B4-BE49-F238E27FC236}">
                <a16:creationId xmlns:a16="http://schemas.microsoft.com/office/drawing/2014/main" id="{C70C2C45-40FB-1829-6101-1714F6D5FC5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A2A4047B-09B0-0821-86B0-6039BBFBC31F}"/>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5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59465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2959E2-A1C0-7BAF-C9CC-F57A87DA1C4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4D3A4C0-7D89-9DA7-988D-F7E186537D2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Title 6">
            <a:extLst>
              <a:ext uri="{FF2B5EF4-FFF2-40B4-BE49-F238E27FC236}">
                <a16:creationId xmlns:a16="http://schemas.microsoft.com/office/drawing/2014/main" id="{DD21D72B-9C01-1831-9429-EDFBC0A8C2BE}"/>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76E65BEC-719C-ACBA-F692-7D4F0D38EB96}"/>
              </a:ext>
            </a:extLst>
          </p:cNvPr>
          <p:cNvSpPr>
            <a:spLocks noGrp="1"/>
          </p:cNvSpPr>
          <p:nvPr>
            <p:ph type="title"/>
          </p:nvPr>
        </p:nvSpPr>
        <p:spPr>
          <a:xfrm>
            <a:off x="419970" y="613664"/>
            <a:ext cx="11417697" cy="654856"/>
          </a:xfrm>
        </p:spPr>
        <p:txBody>
          <a:bodyPr/>
          <a:lstStyle/>
          <a:p>
            <a:r>
              <a:rPr lang="en-GB" dirty="0"/>
              <a:t>Section </a:t>
            </a:r>
            <a:r>
              <a:rPr lang="en-US" dirty="0"/>
              <a:t>5. Psychological therapies (continued) </a:t>
            </a:r>
            <a:endParaRPr lang="en-GB" dirty="0"/>
          </a:p>
        </p:txBody>
      </p:sp>
      <p:sp>
        <p:nvSpPr>
          <p:cNvPr id="6" name="TextBox 5">
            <a:extLst>
              <a:ext uri="{FF2B5EF4-FFF2-40B4-BE49-F238E27FC236}">
                <a16:creationId xmlns:a16="http://schemas.microsoft.com/office/drawing/2014/main" id="{719AC3C2-94D6-44D7-276A-51EDFEE3E6C8}"/>
              </a:ext>
            </a:extLst>
          </p:cNvPr>
          <p:cNvSpPr txBox="1"/>
          <p:nvPr/>
        </p:nvSpPr>
        <p:spPr>
          <a:xfrm>
            <a:off x="544546" y="6074747"/>
            <a:ext cx="10587282"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Q25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F46E143A-E1C2-4012-17CD-B41BC082FA48}"/>
              </a:ext>
            </a:extLst>
          </p:cNvPr>
          <p:cNvSpPr txBox="1"/>
          <p:nvPr/>
        </p:nvSpPr>
        <p:spPr>
          <a:xfrm>
            <a:off x="241195" y="2082302"/>
            <a:ext cx="1798455"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solidFill>
                  <a:prstClr val="black"/>
                </a:solidFill>
                <a:latin typeface="Arial" panose="020B0604020202020204" pitchFamily="34" charset="0"/>
                <a:cs typeface="Arial" panose="020B0604020202020204" pitchFamily="34" charset="0"/>
              </a:rPr>
              <a:t>Q25. Thinking about the last time you received therapy, did you have enough privacy to talk comfortably?</a:t>
            </a:r>
          </a:p>
        </p:txBody>
      </p:sp>
      <p:graphicFrame>
        <p:nvGraphicFramePr>
          <p:cNvPr id="7" name="table" descr="Number of respondents, Trust score, National average, lowest trust score, highest trust score shown for Q32, Q33 Q34 and Q35." title="Summary of scores">
            <a:extLst>
              <a:ext uri="{FF2B5EF4-FFF2-40B4-BE49-F238E27FC236}">
                <a16:creationId xmlns:a16="http://schemas.microsoft.com/office/drawing/2014/main" id="{0EE3E8C4-C25C-5D81-2C03-4F2E18B1DAE2}"/>
              </a:ext>
            </a:extLst>
          </p:cNvPr>
          <p:cNvGraphicFramePr>
            <a:graphicFrameLocks noGrp="1"/>
          </p:cNvGraphicFramePr>
          <p:nvPr>
            <p:extLst>
              <p:ext uri="{D42A27DB-BD31-4B8C-83A1-F6EECF244321}">
                <p14:modId xmlns:p14="http://schemas.microsoft.com/office/powerpoint/2010/main" val="2620790479"/>
              </p:ext>
            </p:extLst>
          </p:nvPr>
        </p:nvGraphicFramePr>
        <p:xfrm>
          <a:off x="8394992" y="1329382"/>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bl>
          </a:graphicData>
        </a:graphic>
      </p:graphicFrame>
      <p:graphicFrame>
        <p:nvGraphicFramePr>
          <p:cNvPr id="5" name="Q25" descr="Bar chart showing breakdown of length of stay for this NHS trust.">
            <a:extLst>
              <a:ext uri="{FF2B5EF4-FFF2-40B4-BE49-F238E27FC236}">
                <a16:creationId xmlns:a16="http://schemas.microsoft.com/office/drawing/2014/main" id="{9DCD797C-F2D7-4E9A-9225-532969401917}"/>
              </a:ext>
            </a:extLst>
          </p:cNvPr>
          <p:cNvGraphicFramePr/>
          <p:nvPr>
            <p:extLst>
              <p:ext uri="{D42A27DB-BD31-4B8C-83A1-F6EECF244321}">
                <p14:modId xmlns:p14="http://schemas.microsoft.com/office/powerpoint/2010/main" val="1889585602"/>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838974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01192C-8276-E0E3-3989-4F214FE1D9A4}"/>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83743D82-BF6F-30EE-FD61-E4D6773352DF}"/>
              </a:ext>
            </a:extLst>
          </p:cNvPr>
          <p:cNvSpPr>
            <a:spLocks noGrp="1"/>
          </p:cNvSpPr>
          <p:nvPr>
            <p:ph type="title"/>
          </p:nvPr>
        </p:nvSpPr>
        <p:spPr>
          <a:xfrm>
            <a:off x="419970" y="613664"/>
            <a:ext cx="11417697" cy="654856"/>
          </a:xfrm>
        </p:spPr>
        <p:txBody>
          <a:bodyPr>
            <a:normAutofit/>
          </a:bodyPr>
          <a:lstStyle/>
          <a:p>
            <a:r>
              <a:rPr lang="en-GB" dirty="0"/>
              <a:t>Section 6. </a:t>
            </a:r>
            <a:r>
              <a:rPr lang="en-US" dirty="0"/>
              <a:t>Crisis care support </a:t>
            </a:r>
            <a:endParaRPr lang="en-GB" dirty="0"/>
          </a:p>
        </p:txBody>
      </p:sp>
      <p:sp>
        <p:nvSpPr>
          <p:cNvPr id="2" name="Slide Number Placeholder 1">
            <a:extLst>
              <a:ext uri="{FF2B5EF4-FFF2-40B4-BE49-F238E27FC236}">
                <a16:creationId xmlns:a16="http://schemas.microsoft.com/office/drawing/2014/main" id="{FACC202E-6D6C-691C-F694-15560C6D94D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C0C7FD14-8187-500D-EA4D-B8631C29953A}"/>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6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985867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50516E-C3B8-607D-8458-E4658FDC592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C94E8E8-6AFE-67BF-E9B2-073AF9CE9C8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TextBox 17">
            <a:extLst>
              <a:ext uri="{FF2B5EF4-FFF2-40B4-BE49-F238E27FC236}">
                <a16:creationId xmlns:a16="http://schemas.microsoft.com/office/drawing/2014/main" id="{5E6BBD5B-A07C-6DD7-C221-7CEF46ACBB5B}"/>
              </a:ext>
            </a:extLst>
          </p:cNvPr>
          <p:cNvSpPr txBox="1"/>
          <p:nvPr/>
        </p:nvSpPr>
        <p:spPr>
          <a:xfrm>
            <a:off x="269052" y="3075084"/>
            <a:ext cx="1775019"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Q30. Did the NHS mental health team give your family or carer information or support whilst you were in crisis?</a:t>
            </a:r>
            <a:endParaRPr lang="en-US" sz="900" dirty="0">
              <a:latin typeface="Arial" panose="020B0604020202020204" pitchFamily="34" charset="0"/>
              <a:cs typeface="Arial" panose="020B0604020202020204" pitchFamily="34" charset="0"/>
            </a:endParaRPr>
          </a:p>
        </p:txBody>
      </p:sp>
      <p:sp>
        <p:nvSpPr>
          <p:cNvPr id="11" name="Title 6">
            <a:extLst>
              <a:ext uri="{FF2B5EF4-FFF2-40B4-BE49-F238E27FC236}">
                <a16:creationId xmlns:a16="http://schemas.microsoft.com/office/drawing/2014/main" id="{34A4A6A1-E8A4-BDC6-E1A6-5544A5F9A8F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515B7B4C-2F19-4D26-D36A-8AF36A994484}"/>
              </a:ext>
            </a:extLst>
          </p:cNvPr>
          <p:cNvSpPr>
            <a:spLocks noGrp="1"/>
          </p:cNvSpPr>
          <p:nvPr>
            <p:ph type="title"/>
          </p:nvPr>
        </p:nvSpPr>
        <p:spPr>
          <a:xfrm>
            <a:off x="419970" y="613664"/>
            <a:ext cx="11417697" cy="654856"/>
          </a:xfrm>
        </p:spPr>
        <p:txBody>
          <a:bodyPr/>
          <a:lstStyle/>
          <a:p>
            <a:r>
              <a:rPr lang="en-GB" dirty="0"/>
              <a:t>Section </a:t>
            </a:r>
            <a:r>
              <a:rPr lang="en-US" dirty="0"/>
              <a:t>6. Crisis care support </a:t>
            </a:r>
            <a:endParaRPr lang="en-GB" dirty="0"/>
          </a:p>
        </p:txBody>
      </p:sp>
      <p:sp>
        <p:nvSpPr>
          <p:cNvPr id="14" name="TextBox 13">
            <a:extLst>
              <a:ext uri="{FF2B5EF4-FFF2-40B4-BE49-F238E27FC236}">
                <a16:creationId xmlns:a16="http://schemas.microsoft.com/office/drawing/2014/main" id="{9CD9423F-3B64-4FD1-48FC-1E230954C896}"/>
              </a:ext>
            </a:extLst>
          </p:cNvPr>
          <p:cNvSpPr txBox="1"/>
          <p:nvPr/>
        </p:nvSpPr>
        <p:spPr>
          <a:xfrm>
            <a:off x="544546" y="6074747"/>
            <a:ext cx="10992369"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Q29 and Q30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53594A58-6513-6029-F4E3-C9858638D66F}"/>
              </a:ext>
            </a:extLst>
          </p:cNvPr>
          <p:cNvSpPr txBox="1"/>
          <p:nvPr/>
        </p:nvSpPr>
        <p:spPr>
          <a:xfrm>
            <a:off x="245616" y="2051714"/>
            <a:ext cx="1798455"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Q29. Thinking about the last time you contacted NHS mental health crisis support, did you get the help you needed?</a:t>
            </a:r>
          </a:p>
        </p:txBody>
      </p:sp>
      <p:graphicFrame>
        <p:nvGraphicFramePr>
          <p:cNvPr id="7" name="table" descr="Number of respondents, Trust score, National average, lowest trust score, highest trust score shown for Q32, Q33 Q34 and Q35." title="Summary of scores">
            <a:extLst>
              <a:ext uri="{FF2B5EF4-FFF2-40B4-BE49-F238E27FC236}">
                <a16:creationId xmlns:a16="http://schemas.microsoft.com/office/drawing/2014/main" id="{C36B01BC-9022-C942-EF48-34F3B3592A7B}"/>
              </a:ext>
            </a:extLst>
          </p:cNvPr>
          <p:cNvGraphicFramePr>
            <a:graphicFrameLocks noGrp="1"/>
          </p:cNvGraphicFramePr>
          <p:nvPr>
            <p:extLst>
              <p:ext uri="{D42A27DB-BD31-4B8C-83A1-F6EECF244321}">
                <p14:modId xmlns:p14="http://schemas.microsoft.com/office/powerpoint/2010/main" val="2326454386"/>
              </p:ext>
            </p:extLst>
          </p:nvPr>
        </p:nvGraphicFramePr>
        <p:xfrm>
          <a:off x="8508243" y="1336969"/>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graphicFrame>
        <p:nvGraphicFramePr>
          <p:cNvPr id="5" name="Q29" descr="Bar chart showing breakdown of length of stay for this NHS trust.">
            <a:extLst>
              <a:ext uri="{FF2B5EF4-FFF2-40B4-BE49-F238E27FC236}">
                <a16:creationId xmlns:a16="http://schemas.microsoft.com/office/drawing/2014/main" id="{F83DA056-49A9-5349-C172-C993B9AA3232}"/>
              </a:ext>
            </a:extLst>
          </p:cNvPr>
          <p:cNvGraphicFramePr/>
          <p:nvPr>
            <p:extLst>
              <p:ext uri="{D42A27DB-BD31-4B8C-83A1-F6EECF244321}">
                <p14:modId xmlns:p14="http://schemas.microsoft.com/office/powerpoint/2010/main" val="1764128589"/>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30" descr="Bar chart showing breakdown of length of stay for this NHS trust.">
            <a:extLst>
              <a:ext uri="{FF2B5EF4-FFF2-40B4-BE49-F238E27FC236}">
                <a16:creationId xmlns:a16="http://schemas.microsoft.com/office/drawing/2014/main" id="{9A407AC9-9024-DC37-94EB-08FE43DA0198}"/>
              </a:ext>
            </a:extLst>
          </p:cNvPr>
          <p:cNvGraphicFramePr/>
          <p:nvPr>
            <p:extLst>
              <p:ext uri="{D42A27DB-BD31-4B8C-83A1-F6EECF244321}">
                <p14:modId xmlns:p14="http://schemas.microsoft.com/office/powerpoint/2010/main" val="25382486"/>
              </p:ext>
            </p:extLst>
          </p:nvPr>
        </p:nvGraphicFramePr>
        <p:xfrm>
          <a:off x="1210148" y="2898039"/>
          <a:ext cx="8244000" cy="1166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9022280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994F1D-0A95-4B9A-AF3A-C3727A91DC5C}"/>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954AB630-8E52-51A3-BE5C-3218DA6B6C38}"/>
              </a:ext>
            </a:extLst>
          </p:cNvPr>
          <p:cNvSpPr>
            <a:spLocks noGrp="1"/>
          </p:cNvSpPr>
          <p:nvPr>
            <p:ph type="title"/>
          </p:nvPr>
        </p:nvSpPr>
        <p:spPr>
          <a:xfrm>
            <a:off x="419970" y="613664"/>
            <a:ext cx="11417697" cy="654856"/>
          </a:xfrm>
        </p:spPr>
        <p:txBody>
          <a:bodyPr>
            <a:normAutofit/>
          </a:bodyPr>
          <a:lstStyle/>
          <a:p>
            <a:r>
              <a:rPr lang="en-GB" dirty="0"/>
              <a:t>Section 7. </a:t>
            </a:r>
            <a:r>
              <a:rPr lang="en-US" dirty="0"/>
              <a:t>Crisis care access</a:t>
            </a:r>
            <a:endParaRPr lang="en-GB" dirty="0"/>
          </a:p>
        </p:txBody>
      </p:sp>
      <p:sp>
        <p:nvSpPr>
          <p:cNvPr id="2" name="Slide Number Placeholder 1">
            <a:extLst>
              <a:ext uri="{FF2B5EF4-FFF2-40B4-BE49-F238E27FC236}">
                <a16:creationId xmlns:a16="http://schemas.microsoft.com/office/drawing/2014/main" id="{F3BEB61E-1DCD-1F0C-3360-7D2D1E072D9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4DD13B98-4227-CD54-7ECE-D73F2C9861CF}"/>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7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540621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p:txBody>
          <a:bodyPr>
            <a:normAutofit/>
          </a:bodyPr>
          <a:lstStyle/>
          <a:p>
            <a:r>
              <a:rPr lang="en-GB"/>
              <a:t>Key terms used in this report</a:t>
            </a:r>
          </a:p>
        </p:txBody>
      </p:sp>
      <p:sp>
        <p:nvSpPr>
          <p:cNvPr id="14" name="TextBox 13">
            <a:extLst>
              <a:ext uri="{FF2B5EF4-FFF2-40B4-BE49-F238E27FC236}">
                <a16:creationId xmlns:a16="http://schemas.microsoft.com/office/drawing/2014/main" id="{0F4AE1C8-8D93-48B5-BADE-2E19C3A340E4}"/>
              </a:ext>
            </a:extLst>
          </p:cNvPr>
          <p:cNvSpPr txBox="1"/>
          <p:nvPr/>
        </p:nvSpPr>
        <p:spPr>
          <a:xfrm>
            <a:off x="379672" y="1280776"/>
            <a:ext cx="11268000" cy="506017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 More information can be found in the </a:t>
            </a:r>
            <a:r>
              <a:rPr lang="en-GB" sz="1200" dirty="0">
                <a:latin typeface="Arial" panose="020B0604020202020204" pitchFamily="34" charset="0"/>
                <a:cs typeface="Arial" panose="020B0604020202020204" pitchFamily="34" charset="0"/>
                <a:hlinkClick r:id="rId3" action="ppaction://hlinksldjump"/>
              </a:rPr>
              <a:t>How to interpret benchmarking in this report</a:t>
            </a:r>
            <a:r>
              <a:rPr lang="en-GB" sz="1200" dirty="0">
                <a:latin typeface="Arial" panose="020B0604020202020204" pitchFamily="34" charset="0"/>
                <a:cs typeface="Arial" panose="020B0604020202020204" pitchFamily="34" charset="0"/>
              </a:rPr>
              <a:t> section. </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sex, can influence care experiences and how they are reported. For example, research shows that older people report more positive experiences of care than younger people. Since trusts have differing profiles of Community mental health service users, this could make fair trust comparisons difficult. To account for this, we ‘standardise’ the results, which means we apply a weight to individual service user responses to account for differences in demographic profile between trusts.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and sex of respondents to reflect the ‘national’ age-sex type distribution (based on all respondents to the survey). This helps ensure that no trust will appear better or worse than another because of its profile and enables a fairer and more useful comparison of results across trusts. In most cases this standardisation will not have a large impact on trust results.</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US" sz="1200" dirty="0">
                <a:latin typeface="Arial" panose="020B0604020202020204" pitchFamily="34" charset="0"/>
                <a:cs typeface="Arial" panose="020B0604020202020204" pitchFamily="34" charset="0"/>
              </a:rPr>
              <a:t>For selected questions in the survey, the individual (</a:t>
            </a:r>
            <a:r>
              <a:rPr lang="en-GB" sz="1200" dirty="0">
                <a:latin typeface="Arial" panose="020B0604020202020204" pitchFamily="34" charset="0"/>
                <a:cs typeface="Arial" panose="020B0604020202020204" pitchFamily="34" charset="0"/>
              </a:rPr>
              <a:t>standardised</a:t>
            </a:r>
            <a:r>
              <a:rPr lang="en-US" sz="1200" dirty="0">
                <a:latin typeface="Arial" panose="020B0604020202020204" pitchFamily="34" charset="0"/>
                <a:cs typeface="Arial" panose="020B0604020202020204" pitchFamily="34" charset="0"/>
              </a:rPr>
              <a:t>) responses are converted into scores, typically 0, 5, or 10. A score of 10 represents the best possible result and a score of 0 the worst. The higher the score for each question, the better the trust is performing. </a:t>
            </a:r>
          </a:p>
          <a:p>
            <a:pPr>
              <a:spcBef>
                <a:spcPts val="600"/>
              </a:spcBef>
              <a:spcAft>
                <a:spcPts val="600"/>
              </a:spcAft>
            </a:pPr>
            <a:r>
              <a:rPr lang="en-US" sz="1200" dirty="0">
                <a:latin typeface="Arial" panose="020B0604020202020204" pitchFamily="34" charset="0"/>
                <a:cs typeface="Arial" panose="020B0604020202020204" pitchFamily="34" charset="0"/>
              </a:rPr>
              <a:t>Only evaluative questions in the questionnaire are scored. Some questions are descriptive (for example Q1), and others are ‘routing questions’, which are designed to filter out respondents to whom subsequent questions do not apply (for example Q20). These questions are not scored. </a:t>
            </a:r>
          </a:p>
          <a:p>
            <a:pPr>
              <a:spcBef>
                <a:spcPts val="600"/>
              </a:spcBef>
              <a:spcAft>
                <a:spcPts val="600"/>
              </a:spcAft>
            </a:pPr>
            <a:r>
              <a:rPr lang="en-US" sz="1200" dirty="0">
                <a:latin typeface="Arial" panose="020B0604020202020204" pitchFamily="34" charset="0"/>
                <a:cs typeface="Arial" panose="020B0604020202020204" pitchFamily="34" charset="0"/>
              </a:rPr>
              <a:t>Please refer to the </a:t>
            </a:r>
            <a:r>
              <a:rPr lang="en-US" sz="1200" dirty="0">
                <a:solidFill>
                  <a:schemeClr val="accent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scored questionnaire </a:t>
            </a:r>
            <a:r>
              <a:rPr lang="en-US" sz="1200" dirty="0">
                <a:latin typeface="Arial" panose="020B0604020202020204" pitchFamily="34" charset="0"/>
                <a:cs typeface="Arial" panose="020B0604020202020204" pitchFamily="34" charset="0"/>
              </a:rPr>
              <a:t>for further details. </a:t>
            </a:r>
            <a:r>
              <a:rPr lang="en-GB" sz="1200" dirty="0">
                <a:latin typeface="Arial" panose="020B0604020202020204" pitchFamily="34" charset="0"/>
                <a:cs typeface="Arial" panose="020B0604020202020204" pitchFamily="34" charset="0"/>
              </a:rPr>
              <a:t>Section scoring is computed as the arithmetic mean of question scores for the section </a:t>
            </a:r>
          </a:p>
          <a:p>
            <a:pPr>
              <a:spcBef>
                <a:spcPts val="600"/>
              </a:spcBef>
              <a:spcAft>
                <a:spcPts val="600"/>
              </a:spcAft>
            </a:pPr>
            <a:r>
              <a:rPr lang="en-GB" sz="1200" dirty="0">
                <a:latin typeface="Arial" panose="020B0604020202020204" pitchFamily="34" charset="0"/>
                <a:cs typeface="Arial" panose="020B0604020202020204" pitchFamily="34" charset="0"/>
              </a:rPr>
              <a:t>after weighting is applied. More information can be found in the ‘</a:t>
            </a:r>
            <a:r>
              <a:rPr lang="en-GB" sz="1200" dirty="0">
                <a:latin typeface="Arial" panose="020B0604020202020204" pitchFamily="34" charset="0"/>
                <a:cs typeface="Arial" panose="020B0604020202020204" pitchFamily="34" charset="0"/>
                <a:hlinkClick r:id="rId5" action="ppaction://hlinksldjump"/>
              </a:rPr>
              <a:t>How questions are scored</a:t>
            </a:r>
            <a:r>
              <a:rPr lang="en-GB" sz="1200" dirty="0">
                <a:latin typeface="Arial" panose="020B0604020202020204" pitchFamily="34" charset="0"/>
                <a:cs typeface="Arial" panose="020B0604020202020204" pitchFamily="34" charset="0"/>
              </a:rPr>
              <a:t>’ slide.</a:t>
            </a:r>
          </a:p>
          <a:p>
            <a:pPr>
              <a:spcBef>
                <a:spcPts val="600"/>
              </a:spcBef>
              <a:spcAft>
                <a:spcPts val="600"/>
              </a:spcAft>
            </a:pPr>
            <a:r>
              <a:rPr lang="en-GB" sz="1600" b="1" dirty="0">
                <a:latin typeface="Arial" panose="020B0604020202020204" pitchFamily="34" charset="0"/>
                <a:cs typeface="Arial" panose="020B0604020202020204" pitchFamily="34" charset="0"/>
              </a:rPr>
              <a:t>National average</a:t>
            </a:r>
          </a:p>
          <a:p>
            <a:pPr>
              <a:spcBef>
                <a:spcPts val="600"/>
              </a:spcBef>
              <a:spcAft>
                <a:spcPts val="600"/>
              </a:spcAft>
            </a:pPr>
            <a:r>
              <a:rPr lang="en-GB" sz="1200" dirty="0">
                <a:latin typeface="Arial" panose="020B0604020202020204" pitchFamily="34" charset="0"/>
                <a:cs typeface="Arial" panose="020B0604020202020204" pitchFamily="34" charset="0"/>
              </a:rPr>
              <a:t>The ‘national average’ mentioned in this report is the arithmetic mean of all trusts’ scores after weighting is applied.</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lang="en-GB" sz="1200" dirty="0">
                <a:latin typeface="Arial" panose="020B0604020202020204" pitchFamily="34" charset="0"/>
                <a:cs typeface="Arial" panose="020B0604020202020204" pitchFamily="34" charset="0"/>
              </a:rPr>
              <a:t>Benchmark data is not provided if fewer than 30 trusts have data for a given question.</a:t>
            </a:r>
          </a:p>
          <a:p>
            <a:pPr>
              <a:spcBef>
                <a:spcPts val="600"/>
              </a:spcBef>
              <a:spcAft>
                <a:spcPts val="600"/>
              </a:spcAft>
            </a:pPr>
            <a:r>
              <a:rPr kumimoji="0" lang="en-GB" sz="1600" b="1" i="0" u="none" strike="noStrike" kern="1200" cap="none" spc="0" normalizeH="0" baseline="0" noProof="0" dirty="0">
                <a:ln>
                  <a:noFill/>
                </a:ln>
                <a:solidFill>
                  <a:prstClr val="black"/>
                </a:solidFill>
                <a:effectLst/>
                <a:uLnTx/>
                <a:uFillTx/>
                <a:latin typeface="Arial"/>
                <a:ea typeface="+mn-ea"/>
                <a:cs typeface="+mn-cs"/>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solidFill>
                  <a:schemeClr val="accent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survey technical document</a:t>
            </a:r>
            <a:r>
              <a:rPr lang="en-GB" sz="1200" dirty="0">
                <a:latin typeface="Arial" panose="020B0604020202020204" pitchFamily="34" charset="0"/>
                <a:cs typeface="Arial" panose="020B0604020202020204" pitchFamily="34" charset="0"/>
              </a:rPr>
              <a:t> which is on the 'Analysis and Reporting' section of the 2025 Community mental health survey webpage on the NHS surveys website.</a:t>
            </a:r>
          </a:p>
        </p:txBody>
      </p:sp>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7BB5C4-B4B6-3FF2-F3E2-C52B419ECB9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36FE02-C7E6-A343-6942-991CFC7FE9A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TextBox 17">
            <a:extLst>
              <a:ext uri="{FF2B5EF4-FFF2-40B4-BE49-F238E27FC236}">
                <a16:creationId xmlns:a16="http://schemas.microsoft.com/office/drawing/2014/main" id="{D15EF3B6-D0DE-79C4-574C-B3F311664A63}"/>
              </a:ext>
            </a:extLst>
          </p:cNvPr>
          <p:cNvSpPr txBox="1"/>
          <p:nvPr/>
        </p:nvSpPr>
        <p:spPr>
          <a:xfrm>
            <a:off x="363640" y="3203652"/>
            <a:ext cx="1707950" cy="9233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Q28. Thinking about the last time you contacted NHS mental health crisis support, how do you feel about the length of time it took you to get through to someone?</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B056CF19-19BA-8747-7CEF-B4C3E76A4E02}"/>
              </a:ext>
            </a:extLst>
          </p:cNvPr>
          <p:cNvGrpSpPr/>
          <p:nvPr/>
        </p:nvGrpSpPr>
        <p:grpSpPr>
          <a:xfrm>
            <a:off x="162537" y="1360256"/>
            <a:ext cx="8280000" cy="1796400"/>
            <a:chOff x="361028" y="1452764"/>
            <a:chExt cx="8280000" cy="1538336"/>
          </a:xfrm>
        </p:grpSpPr>
        <p:graphicFrame>
          <p:nvGraphicFramePr>
            <p:cNvPr id="9" name="Q26">
              <a:extLst>
                <a:ext uri="{FF2B5EF4-FFF2-40B4-BE49-F238E27FC236}">
                  <a16:creationId xmlns:a16="http://schemas.microsoft.com/office/drawing/2014/main" id="{77E10F73-6885-2404-C3AB-DCBCB49D10FE}"/>
                </a:ext>
              </a:extLst>
            </p:cNvPr>
            <p:cNvGraphicFramePr/>
            <p:nvPr>
              <p:extLst>
                <p:ext uri="{D42A27DB-BD31-4B8C-83A1-F6EECF244321}">
                  <p14:modId xmlns:p14="http://schemas.microsoft.com/office/powerpoint/2010/main" val="957706744"/>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0B10132C-F9C5-FAE5-6FD3-44CFF2F392F0}"/>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9794D394-05E3-8C58-FFC3-59154E3ED786}"/>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44560A7E-B19D-AAF8-297E-7E48DBE06727}"/>
              </a:ext>
            </a:extLst>
          </p:cNvPr>
          <p:cNvSpPr>
            <a:spLocks noGrp="1"/>
          </p:cNvSpPr>
          <p:nvPr>
            <p:ph type="title"/>
          </p:nvPr>
        </p:nvSpPr>
        <p:spPr>
          <a:xfrm>
            <a:off x="419970" y="613664"/>
            <a:ext cx="11417697" cy="654856"/>
          </a:xfrm>
        </p:spPr>
        <p:txBody>
          <a:bodyPr/>
          <a:lstStyle/>
          <a:p>
            <a:r>
              <a:rPr lang="en-GB" dirty="0"/>
              <a:t>Section </a:t>
            </a:r>
            <a:r>
              <a:rPr lang="en-US" dirty="0"/>
              <a:t>7. Crisis care access</a:t>
            </a:r>
            <a:r>
              <a:rPr lang="en-GB" dirty="0"/>
              <a:t> </a:t>
            </a:r>
          </a:p>
        </p:txBody>
      </p:sp>
      <p:sp>
        <p:nvSpPr>
          <p:cNvPr id="14" name="TextBox 13">
            <a:extLst>
              <a:ext uri="{FF2B5EF4-FFF2-40B4-BE49-F238E27FC236}">
                <a16:creationId xmlns:a16="http://schemas.microsoft.com/office/drawing/2014/main" id="{C01656F4-C089-92E9-3D4D-C603C62093DE}"/>
              </a:ext>
            </a:extLst>
          </p:cNvPr>
          <p:cNvSpPr txBox="1"/>
          <p:nvPr/>
        </p:nvSpPr>
        <p:spPr>
          <a:xfrm>
            <a:off x="524668" y="6074747"/>
            <a:ext cx="10537585"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Q28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graphicFrame>
        <p:nvGraphicFramePr>
          <p:cNvPr id="3" name="table" descr="Number of respondents, Trust score, National average, lowest trust score, highest trust score shown for Q32, Q33 Q34 and Q35." title="Summary of scores">
            <a:extLst>
              <a:ext uri="{FF2B5EF4-FFF2-40B4-BE49-F238E27FC236}">
                <a16:creationId xmlns:a16="http://schemas.microsoft.com/office/drawing/2014/main" id="{DC93FE9E-2329-0003-5B5B-EAECB863CE8A}"/>
              </a:ext>
            </a:extLst>
          </p:cNvPr>
          <p:cNvGraphicFramePr>
            <a:graphicFrameLocks noGrp="1"/>
          </p:cNvGraphicFramePr>
          <p:nvPr>
            <p:extLst>
              <p:ext uri="{D42A27DB-BD31-4B8C-83A1-F6EECF244321}">
                <p14:modId xmlns:p14="http://schemas.microsoft.com/office/powerpoint/2010/main" val="157137756"/>
              </p:ext>
            </p:extLst>
          </p:nvPr>
        </p:nvGraphicFramePr>
        <p:xfrm>
          <a:off x="8455341" y="1615195"/>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graphicFrame>
        <p:nvGraphicFramePr>
          <p:cNvPr id="4" name="Q28" descr="Bar chart showing breakdown of length of stay for this NHS trust.">
            <a:extLst>
              <a:ext uri="{FF2B5EF4-FFF2-40B4-BE49-F238E27FC236}">
                <a16:creationId xmlns:a16="http://schemas.microsoft.com/office/drawing/2014/main" id="{3AA18DC6-AAF6-6AF4-8B8B-83B722677F45}"/>
              </a:ext>
            </a:extLst>
          </p:cNvPr>
          <p:cNvGraphicFramePr/>
          <p:nvPr>
            <p:extLst>
              <p:ext uri="{D42A27DB-BD31-4B8C-83A1-F6EECF244321}">
                <p14:modId xmlns:p14="http://schemas.microsoft.com/office/powerpoint/2010/main" val="2216794482"/>
              </p:ext>
            </p:extLst>
          </p:nvPr>
        </p:nvGraphicFramePr>
        <p:xfrm>
          <a:off x="1217615" y="3174153"/>
          <a:ext cx="8244000" cy="1166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9954117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EB9588-2570-07EF-2651-FC60545753C4}"/>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BC49A0DE-2B14-49F9-2E26-B37EA23FD7E2}"/>
              </a:ext>
            </a:extLst>
          </p:cNvPr>
          <p:cNvSpPr>
            <a:spLocks noGrp="1"/>
          </p:cNvSpPr>
          <p:nvPr>
            <p:ph type="title"/>
          </p:nvPr>
        </p:nvSpPr>
        <p:spPr>
          <a:xfrm>
            <a:off x="419970" y="613664"/>
            <a:ext cx="11417697" cy="654856"/>
          </a:xfrm>
        </p:spPr>
        <p:txBody>
          <a:bodyPr>
            <a:normAutofit/>
          </a:bodyPr>
          <a:lstStyle/>
          <a:p>
            <a:r>
              <a:rPr lang="en-GB" dirty="0"/>
              <a:t>Section </a:t>
            </a:r>
            <a:r>
              <a:rPr lang="en-US" dirty="0"/>
              <a:t>8. </a:t>
            </a:r>
            <a:r>
              <a:rPr lang="en-GB" dirty="0"/>
              <a:t>Support with other areas of life </a:t>
            </a:r>
          </a:p>
        </p:txBody>
      </p:sp>
      <p:sp>
        <p:nvSpPr>
          <p:cNvPr id="2" name="Slide Number Placeholder 1">
            <a:extLst>
              <a:ext uri="{FF2B5EF4-FFF2-40B4-BE49-F238E27FC236}">
                <a16:creationId xmlns:a16="http://schemas.microsoft.com/office/drawing/2014/main" id="{C5FE8C66-80E2-B6C1-8B81-8AE80F6CFED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6B9C6517-1FD0-CCF4-341D-3643B7D2A2B0}"/>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8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1075864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921731-FBB4-4290-350F-E1E75A0CDDF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58F051D-AD21-6D2B-2E40-C19737F476C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4343BAA9-A929-633A-3F0A-0AE20B5C52E5}"/>
              </a:ext>
            </a:extLst>
          </p:cNvPr>
          <p:cNvSpPr txBox="1"/>
          <p:nvPr/>
        </p:nvSpPr>
        <p:spPr>
          <a:xfrm>
            <a:off x="343975" y="4928143"/>
            <a:ext cx="1707950" cy="923330"/>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Q32_3. In the last 12 months, did your NHS mental health team give you any help or advice with finding support for… Help with money or benefits  </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1ECECD46-E649-70B2-0A8A-25E1BF5CA10C}"/>
              </a:ext>
            </a:extLst>
          </p:cNvPr>
          <p:cNvSpPr txBox="1"/>
          <p:nvPr/>
        </p:nvSpPr>
        <p:spPr>
          <a:xfrm>
            <a:off x="343975" y="4000283"/>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fld id="{9C4D1575-63B3-4412-955C-E8805B384F29}" type="CELLRANGE">
              <a:rPr lang="en-GB" sz="900">
                <a:solidFill>
                  <a:prstClr val="black"/>
                </a:solidFill>
                <a:latin typeface="Arial" panose="020B0604020202020204" pitchFamily="34" charset="0"/>
                <a:cs typeface="Arial" panose="020B0604020202020204" pitchFamily="34" charset="0"/>
              </a:rPr>
              <a:pPr/>
              <a:t>Q32_2. In the last 12 months, did your NHS mental health team give you any help or advice with finding support for… Finding or keeping work</a:t>
            </a:fld>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2A3FEF3A-7065-9F82-7B69-AF0161968806}"/>
              </a:ext>
            </a:extLst>
          </p:cNvPr>
          <p:cNvSpPr txBox="1"/>
          <p:nvPr/>
        </p:nvSpPr>
        <p:spPr>
          <a:xfrm>
            <a:off x="343975" y="2943352"/>
            <a:ext cx="1707950" cy="9233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Q32_1. In the last 12 months, did your NHS mental health team give you any help or advice with finding support for… Joining a group (e.g. art, sport etc)</a:t>
            </a:r>
            <a:endParaRPr lang="en-US" sz="900" dirty="0">
              <a:latin typeface="Arial" panose="020B0604020202020204" pitchFamily="34" charset="0"/>
              <a:cs typeface="Arial" panose="020B0604020202020204" pitchFamily="34" charset="0"/>
            </a:endParaRPr>
          </a:p>
        </p:txBody>
      </p:sp>
      <p:sp>
        <p:nvSpPr>
          <p:cNvPr id="11" name="Title 6">
            <a:extLst>
              <a:ext uri="{FF2B5EF4-FFF2-40B4-BE49-F238E27FC236}">
                <a16:creationId xmlns:a16="http://schemas.microsoft.com/office/drawing/2014/main" id="{5303248D-2277-D310-C23F-88A679D04C3A}"/>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E223140-FAA4-0542-C742-EEDAD787BE69}"/>
              </a:ext>
            </a:extLst>
          </p:cNvPr>
          <p:cNvSpPr>
            <a:spLocks noGrp="1"/>
          </p:cNvSpPr>
          <p:nvPr>
            <p:ph type="title"/>
          </p:nvPr>
        </p:nvSpPr>
        <p:spPr>
          <a:xfrm>
            <a:off x="419970" y="613664"/>
            <a:ext cx="11417697" cy="654856"/>
          </a:xfrm>
        </p:spPr>
        <p:txBody>
          <a:bodyPr/>
          <a:lstStyle/>
          <a:p>
            <a:r>
              <a:rPr lang="en-GB" dirty="0"/>
              <a:t>Section </a:t>
            </a:r>
            <a:r>
              <a:rPr lang="en-US" dirty="0"/>
              <a:t>8. </a:t>
            </a:r>
            <a:r>
              <a:rPr lang="en-GB" dirty="0"/>
              <a:t>Support with other areas of life </a:t>
            </a:r>
          </a:p>
        </p:txBody>
      </p:sp>
      <p:sp>
        <p:nvSpPr>
          <p:cNvPr id="20" name="TextBox 19">
            <a:extLst>
              <a:ext uri="{FF2B5EF4-FFF2-40B4-BE49-F238E27FC236}">
                <a16:creationId xmlns:a16="http://schemas.microsoft.com/office/drawing/2014/main" id="{38046E29-682D-D5C8-0EC8-7DBFF2563063}"/>
              </a:ext>
            </a:extLst>
          </p:cNvPr>
          <p:cNvSpPr txBox="1"/>
          <p:nvPr/>
        </p:nvSpPr>
        <p:spPr>
          <a:xfrm>
            <a:off x="504790" y="6074747"/>
            <a:ext cx="11123993"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Q31, Q32_1, Q32_2, and Q32_3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CB262E27-2434-47A1-57E9-BDEC06AE353B}"/>
              </a:ext>
            </a:extLst>
          </p:cNvPr>
          <p:cNvSpPr txBox="1"/>
          <p:nvPr/>
        </p:nvSpPr>
        <p:spPr>
          <a:xfrm>
            <a:off x="343975" y="2093066"/>
            <a:ext cx="1707950"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Q31. In the last 12 months, has your NHS mental health team supported you with your physical health needs?</a:t>
            </a:r>
          </a:p>
        </p:txBody>
      </p:sp>
      <p:graphicFrame>
        <p:nvGraphicFramePr>
          <p:cNvPr id="6" name="table" descr="Number of respondents, Trust score, National average, lowest trust score, highest trust score shown for Q32, Q33 Q34 and Q35." title="Summary of scores">
            <a:extLst>
              <a:ext uri="{FF2B5EF4-FFF2-40B4-BE49-F238E27FC236}">
                <a16:creationId xmlns:a16="http://schemas.microsoft.com/office/drawing/2014/main" id="{38F54B29-7B5D-6CC1-9524-2552DD57D086}"/>
              </a:ext>
            </a:extLst>
          </p:cNvPr>
          <p:cNvGraphicFramePr>
            <a:graphicFrameLocks noGrp="1"/>
          </p:cNvGraphicFramePr>
          <p:nvPr>
            <p:extLst>
              <p:ext uri="{D42A27DB-BD31-4B8C-83A1-F6EECF244321}">
                <p14:modId xmlns:p14="http://schemas.microsoft.com/office/powerpoint/2010/main" val="1897229714"/>
              </p:ext>
            </p:extLst>
          </p:nvPr>
        </p:nvGraphicFramePr>
        <p:xfrm>
          <a:off x="8332074" y="1393504"/>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aphicFrame>
        <p:nvGraphicFramePr>
          <p:cNvPr id="7" name="Q31" descr="Bar chart showing breakdown of length of stay for this NHS trust.">
            <a:extLst>
              <a:ext uri="{FF2B5EF4-FFF2-40B4-BE49-F238E27FC236}">
                <a16:creationId xmlns:a16="http://schemas.microsoft.com/office/drawing/2014/main" id="{C1D730FC-13E3-4B5A-DD06-3A89DED80F83}"/>
              </a:ext>
            </a:extLst>
          </p:cNvPr>
          <p:cNvGraphicFramePr/>
          <p:nvPr>
            <p:extLst>
              <p:ext uri="{D42A27DB-BD31-4B8C-83A1-F6EECF244321}">
                <p14:modId xmlns:p14="http://schemas.microsoft.com/office/powerpoint/2010/main" val="2662557120"/>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Q32_1" descr="Bar chart showing breakdown of length of stay for this NHS trust.">
            <a:extLst>
              <a:ext uri="{FF2B5EF4-FFF2-40B4-BE49-F238E27FC236}">
                <a16:creationId xmlns:a16="http://schemas.microsoft.com/office/drawing/2014/main" id="{3D64617C-2BD1-CB71-4314-993B97700977}"/>
              </a:ext>
            </a:extLst>
          </p:cNvPr>
          <p:cNvGraphicFramePr/>
          <p:nvPr>
            <p:extLst>
              <p:ext uri="{D42A27DB-BD31-4B8C-83A1-F6EECF244321}">
                <p14:modId xmlns:p14="http://schemas.microsoft.com/office/powerpoint/2010/main" val="4210657517"/>
              </p:ext>
            </p:extLst>
          </p:nvPr>
        </p:nvGraphicFramePr>
        <p:xfrm>
          <a:off x="1210148" y="2952204"/>
          <a:ext cx="8244000" cy="1166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Q32_2" descr="Bar chart showing breakdown of length of stay for this NHS trust.">
            <a:extLst>
              <a:ext uri="{FF2B5EF4-FFF2-40B4-BE49-F238E27FC236}">
                <a16:creationId xmlns:a16="http://schemas.microsoft.com/office/drawing/2014/main" id="{AB466827-0358-6391-6EA9-B6CF0CE82475}"/>
              </a:ext>
            </a:extLst>
          </p:cNvPr>
          <p:cNvGraphicFramePr/>
          <p:nvPr>
            <p:extLst>
              <p:ext uri="{D42A27DB-BD31-4B8C-83A1-F6EECF244321}">
                <p14:modId xmlns:p14="http://schemas.microsoft.com/office/powerpoint/2010/main" val="1228421892"/>
              </p:ext>
            </p:extLst>
          </p:nvPr>
        </p:nvGraphicFramePr>
        <p:xfrm>
          <a:off x="1210148" y="3973887"/>
          <a:ext cx="8244000" cy="11664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Q32_3" descr="Bar chart showing breakdown of length of stay for this NHS trust.">
            <a:extLst>
              <a:ext uri="{FF2B5EF4-FFF2-40B4-BE49-F238E27FC236}">
                <a16:creationId xmlns:a16="http://schemas.microsoft.com/office/drawing/2014/main" id="{2CD1FF48-CF36-8ABA-26E9-7E580EE8DE3E}"/>
              </a:ext>
            </a:extLst>
          </p:cNvPr>
          <p:cNvGraphicFramePr/>
          <p:nvPr>
            <p:extLst>
              <p:ext uri="{D42A27DB-BD31-4B8C-83A1-F6EECF244321}">
                <p14:modId xmlns:p14="http://schemas.microsoft.com/office/powerpoint/2010/main" val="3485315444"/>
              </p:ext>
            </p:extLst>
          </p:nvPr>
        </p:nvGraphicFramePr>
        <p:xfrm>
          <a:off x="1210148" y="4928143"/>
          <a:ext cx="8244000" cy="11664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0959872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957ABF-52DE-CC5D-ABAF-46010CAC9D9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CF37EB4-1915-5B81-D607-64A1DF04E9B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Title 6">
            <a:extLst>
              <a:ext uri="{FF2B5EF4-FFF2-40B4-BE49-F238E27FC236}">
                <a16:creationId xmlns:a16="http://schemas.microsoft.com/office/drawing/2014/main" id="{B1AC4B4E-0C0F-0459-987D-37A69E21DB9E}"/>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1B3792AB-3106-D4E8-8BF4-CAAF944302B8}"/>
              </a:ext>
            </a:extLst>
          </p:cNvPr>
          <p:cNvSpPr>
            <a:spLocks noGrp="1"/>
          </p:cNvSpPr>
          <p:nvPr>
            <p:ph type="title"/>
          </p:nvPr>
        </p:nvSpPr>
        <p:spPr>
          <a:xfrm>
            <a:off x="419970" y="613664"/>
            <a:ext cx="11417697" cy="654856"/>
          </a:xfrm>
        </p:spPr>
        <p:txBody>
          <a:bodyPr/>
          <a:lstStyle/>
          <a:p>
            <a:r>
              <a:rPr lang="en-GB" dirty="0"/>
              <a:t>Section </a:t>
            </a:r>
            <a:r>
              <a:rPr lang="en-US" dirty="0"/>
              <a:t>8. </a:t>
            </a:r>
            <a:r>
              <a:rPr lang="en-GB" dirty="0"/>
              <a:t>Support with other areas of life (continued)</a:t>
            </a:r>
          </a:p>
        </p:txBody>
      </p:sp>
      <p:sp>
        <p:nvSpPr>
          <p:cNvPr id="4" name="TextBox 3">
            <a:extLst>
              <a:ext uri="{FF2B5EF4-FFF2-40B4-BE49-F238E27FC236}">
                <a16:creationId xmlns:a16="http://schemas.microsoft.com/office/drawing/2014/main" id="{2A67F31D-A9A4-8FA9-0489-ECC1B14231C0}"/>
              </a:ext>
            </a:extLst>
          </p:cNvPr>
          <p:cNvSpPr txBox="1"/>
          <p:nvPr/>
        </p:nvSpPr>
        <p:spPr>
          <a:xfrm>
            <a:off x="524668" y="6074747"/>
            <a:ext cx="10517708"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Q33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104E0127-8A17-F819-1672-024C16CA759C}"/>
              </a:ext>
            </a:extLst>
          </p:cNvPr>
          <p:cNvSpPr txBox="1"/>
          <p:nvPr/>
        </p:nvSpPr>
        <p:spPr>
          <a:xfrm>
            <a:off x="315395" y="2027099"/>
            <a:ext cx="1707950" cy="784830"/>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Q33. Have NHS mental health services involved a member of your family or someone else close to you as much as you would like?</a:t>
            </a:r>
          </a:p>
        </p:txBody>
      </p:sp>
      <p:graphicFrame>
        <p:nvGraphicFramePr>
          <p:cNvPr id="3" name="table" descr="Number of respondents, Trust score, National average, lowest trust score, highest trust score shown for Q32, Q33 Q34 and Q35." title="Summary of scores">
            <a:extLst>
              <a:ext uri="{FF2B5EF4-FFF2-40B4-BE49-F238E27FC236}">
                <a16:creationId xmlns:a16="http://schemas.microsoft.com/office/drawing/2014/main" id="{6695C721-D088-9AFA-E311-349543618668}"/>
              </a:ext>
            </a:extLst>
          </p:cNvPr>
          <p:cNvGraphicFramePr>
            <a:graphicFrameLocks noGrp="1"/>
          </p:cNvGraphicFramePr>
          <p:nvPr>
            <p:extLst>
              <p:ext uri="{D42A27DB-BD31-4B8C-83A1-F6EECF244321}">
                <p14:modId xmlns:p14="http://schemas.microsoft.com/office/powerpoint/2010/main" val="2638888460"/>
              </p:ext>
            </p:extLst>
          </p:nvPr>
        </p:nvGraphicFramePr>
        <p:xfrm>
          <a:off x="8411770" y="1349635"/>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bl>
          </a:graphicData>
        </a:graphic>
      </p:graphicFrame>
      <p:graphicFrame>
        <p:nvGraphicFramePr>
          <p:cNvPr id="5" name="Q33" descr="Bar chart showing breakdown of length of stay for this NHS trust.">
            <a:extLst>
              <a:ext uri="{FF2B5EF4-FFF2-40B4-BE49-F238E27FC236}">
                <a16:creationId xmlns:a16="http://schemas.microsoft.com/office/drawing/2014/main" id="{1AD14536-8404-DA56-9C6E-402451CEABE7}"/>
              </a:ext>
            </a:extLst>
          </p:cNvPr>
          <p:cNvGraphicFramePr/>
          <p:nvPr>
            <p:extLst>
              <p:ext uri="{D42A27DB-BD31-4B8C-83A1-F6EECF244321}">
                <p14:modId xmlns:p14="http://schemas.microsoft.com/office/powerpoint/2010/main" val="389704933"/>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7695449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ABC590-C836-8222-9339-088A70AC700F}"/>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442D99AB-3BDD-97D7-D8E8-5CDFA170A012}"/>
              </a:ext>
            </a:extLst>
          </p:cNvPr>
          <p:cNvSpPr>
            <a:spLocks noGrp="1"/>
          </p:cNvSpPr>
          <p:nvPr>
            <p:ph type="title"/>
          </p:nvPr>
        </p:nvSpPr>
        <p:spPr>
          <a:xfrm>
            <a:off x="419970" y="613664"/>
            <a:ext cx="11417697" cy="654856"/>
          </a:xfrm>
        </p:spPr>
        <p:txBody>
          <a:bodyPr>
            <a:normAutofit/>
          </a:bodyPr>
          <a:lstStyle/>
          <a:p>
            <a:r>
              <a:rPr lang="en-GB" dirty="0"/>
              <a:t>Section </a:t>
            </a:r>
            <a:r>
              <a:rPr lang="en-US" dirty="0"/>
              <a:t>9. Support in accessing care</a:t>
            </a:r>
            <a:endParaRPr lang="en-GB" dirty="0"/>
          </a:p>
        </p:txBody>
      </p:sp>
      <p:sp>
        <p:nvSpPr>
          <p:cNvPr id="2" name="Slide Number Placeholder 1">
            <a:extLst>
              <a:ext uri="{FF2B5EF4-FFF2-40B4-BE49-F238E27FC236}">
                <a16:creationId xmlns:a16="http://schemas.microsoft.com/office/drawing/2014/main" id="{4903DC48-41A9-5D78-2A0B-757E38B74E3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BB49CF1C-9655-EBC0-2508-D6608223F17A}"/>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9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9086323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610ACD-2DB0-5BE5-0C57-2C7C8778818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BCB703B-0EB6-8C01-8BC2-A6E26D09792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TextBox 17">
            <a:extLst>
              <a:ext uri="{FF2B5EF4-FFF2-40B4-BE49-F238E27FC236}">
                <a16:creationId xmlns:a16="http://schemas.microsoft.com/office/drawing/2014/main" id="{A788A23C-EE90-4C5E-9F23-0FE29F3ED517}"/>
              </a:ext>
            </a:extLst>
          </p:cNvPr>
          <p:cNvSpPr txBox="1"/>
          <p:nvPr/>
        </p:nvSpPr>
        <p:spPr>
          <a:xfrm>
            <a:off x="315395" y="3166873"/>
            <a:ext cx="1707950" cy="369332"/>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Q37. Do you feel the support provided meets your needs?</a:t>
            </a:r>
            <a:endParaRPr lang="en-US" sz="900" dirty="0">
              <a:latin typeface="Arial" panose="020B0604020202020204" pitchFamily="34" charset="0"/>
              <a:cs typeface="Arial" panose="020B0604020202020204" pitchFamily="34" charset="0"/>
            </a:endParaRPr>
          </a:p>
        </p:txBody>
      </p:sp>
      <p:sp>
        <p:nvSpPr>
          <p:cNvPr id="11" name="Title 6">
            <a:extLst>
              <a:ext uri="{FF2B5EF4-FFF2-40B4-BE49-F238E27FC236}">
                <a16:creationId xmlns:a16="http://schemas.microsoft.com/office/drawing/2014/main" id="{27B8BFEF-763F-EE13-9110-FD62D142605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61904E98-7E6A-A8ED-D357-9290BC4622AB}"/>
              </a:ext>
            </a:extLst>
          </p:cNvPr>
          <p:cNvSpPr>
            <a:spLocks noGrp="1"/>
          </p:cNvSpPr>
          <p:nvPr>
            <p:ph type="title"/>
          </p:nvPr>
        </p:nvSpPr>
        <p:spPr>
          <a:xfrm>
            <a:off x="419970" y="613664"/>
            <a:ext cx="11417697" cy="654856"/>
          </a:xfrm>
        </p:spPr>
        <p:txBody>
          <a:bodyPr/>
          <a:lstStyle/>
          <a:p>
            <a:r>
              <a:rPr lang="en-GB" dirty="0"/>
              <a:t>Section </a:t>
            </a:r>
            <a:r>
              <a:rPr lang="en-US" dirty="0"/>
              <a:t>9. Support in accessing care</a:t>
            </a:r>
            <a:endParaRPr lang="en-GB" dirty="0"/>
          </a:p>
        </p:txBody>
      </p:sp>
      <p:sp>
        <p:nvSpPr>
          <p:cNvPr id="5" name="TextBox 4">
            <a:extLst>
              <a:ext uri="{FF2B5EF4-FFF2-40B4-BE49-F238E27FC236}">
                <a16:creationId xmlns:a16="http://schemas.microsoft.com/office/drawing/2014/main" id="{AA8B8EF3-BE91-7698-C009-5663BEF17FE0}"/>
              </a:ext>
            </a:extLst>
          </p:cNvPr>
          <p:cNvSpPr txBox="1"/>
          <p:nvPr/>
        </p:nvSpPr>
        <p:spPr>
          <a:xfrm>
            <a:off x="514729" y="6074747"/>
            <a:ext cx="10964967"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Q34 and Q37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46690D5A-9CE4-3FD6-9031-7B8B3B404CBD}"/>
              </a:ext>
            </a:extLst>
          </p:cNvPr>
          <p:cNvSpPr txBox="1"/>
          <p:nvPr/>
        </p:nvSpPr>
        <p:spPr>
          <a:xfrm>
            <a:off x="315395" y="2115297"/>
            <a:ext cx="1707950"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Q34. Has your NHS mental health team asked if you need support to access your care and treatment?</a:t>
            </a:r>
          </a:p>
        </p:txBody>
      </p:sp>
      <p:graphicFrame>
        <p:nvGraphicFramePr>
          <p:cNvPr id="6" name="table" descr="Number of respondents, Trust score, National average, lowest trust score, highest trust score shown for Q32, Q33 Q34 and Q35." title="Summary of scores">
            <a:extLst>
              <a:ext uri="{FF2B5EF4-FFF2-40B4-BE49-F238E27FC236}">
                <a16:creationId xmlns:a16="http://schemas.microsoft.com/office/drawing/2014/main" id="{3C95E88A-8093-990D-75DC-C1DD24F1E30D}"/>
              </a:ext>
            </a:extLst>
          </p:cNvPr>
          <p:cNvGraphicFramePr>
            <a:graphicFrameLocks noGrp="1"/>
          </p:cNvGraphicFramePr>
          <p:nvPr>
            <p:extLst>
              <p:ext uri="{D42A27DB-BD31-4B8C-83A1-F6EECF244321}">
                <p14:modId xmlns:p14="http://schemas.microsoft.com/office/powerpoint/2010/main" val="3292144918"/>
              </p:ext>
            </p:extLst>
          </p:nvPr>
        </p:nvGraphicFramePr>
        <p:xfrm>
          <a:off x="8494279" y="1370525"/>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graphicFrame>
        <p:nvGraphicFramePr>
          <p:cNvPr id="7" name="Q34" descr="Bar chart showing breakdown of length of stay for this NHS trust.">
            <a:extLst>
              <a:ext uri="{FF2B5EF4-FFF2-40B4-BE49-F238E27FC236}">
                <a16:creationId xmlns:a16="http://schemas.microsoft.com/office/drawing/2014/main" id="{B352E661-745F-7DB6-5943-2511AA718C80}"/>
              </a:ext>
            </a:extLst>
          </p:cNvPr>
          <p:cNvGraphicFramePr/>
          <p:nvPr>
            <p:extLst>
              <p:ext uri="{D42A27DB-BD31-4B8C-83A1-F6EECF244321}">
                <p14:modId xmlns:p14="http://schemas.microsoft.com/office/powerpoint/2010/main" val="4020128483"/>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Q37" descr="Bar chart showing breakdown of length of stay for this NHS trust.">
            <a:extLst>
              <a:ext uri="{FF2B5EF4-FFF2-40B4-BE49-F238E27FC236}">
                <a16:creationId xmlns:a16="http://schemas.microsoft.com/office/drawing/2014/main" id="{1EBBDEA3-0863-FD89-6C9D-1F3046AB567D}"/>
              </a:ext>
            </a:extLst>
          </p:cNvPr>
          <p:cNvGraphicFramePr/>
          <p:nvPr>
            <p:extLst>
              <p:ext uri="{D42A27DB-BD31-4B8C-83A1-F6EECF244321}">
                <p14:modId xmlns:p14="http://schemas.microsoft.com/office/powerpoint/2010/main" val="1314814032"/>
              </p:ext>
            </p:extLst>
          </p:nvPr>
        </p:nvGraphicFramePr>
        <p:xfrm>
          <a:off x="1210148" y="2887965"/>
          <a:ext cx="8244000" cy="1166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9725175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0E4A6C-77BD-6E4B-13DE-318004E18D99}"/>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1F43F625-0D59-0D16-C570-DD8AF634FA85}"/>
              </a:ext>
            </a:extLst>
          </p:cNvPr>
          <p:cNvSpPr txBox="1">
            <a:spLocks/>
          </p:cNvSpPr>
          <p:nvPr/>
        </p:nvSpPr>
        <p:spPr>
          <a:xfrm>
            <a:off x="419970" y="613664"/>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dirty="0"/>
              <a:t>Section 10. Respect, dignity and compassion</a:t>
            </a:r>
          </a:p>
        </p:txBody>
      </p:sp>
      <p:sp>
        <p:nvSpPr>
          <p:cNvPr id="6" name="TextBox 5">
            <a:extLst>
              <a:ext uri="{FF2B5EF4-FFF2-40B4-BE49-F238E27FC236}">
                <a16:creationId xmlns:a16="http://schemas.microsoft.com/office/drawing/2014/main" id="{1E43C577-0121-FF20-6399-5D5BBFF7C001}"/>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41150CE0-1DAB-495C-3DD7-0A39580EC190}"/>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8" name="S10" descr="A bar chart showing the range of section scores for all NHS trusts for Section 1 (Health and social care workers).">
            <a:extLst>
              <a:ext uri="{FF2B5EF4-FFF2-40B4-BE49-F238E27FC236}">
                <a16:creationId xmlns:a16="http://schemas.microsoft.com/office/drawing/2014/main" id="{A76CCE95-CE88-4395-D4E1-D29070905826}"/>
              </a:ext>
            </a:extLst>
          </p:cNvPr>
          <p:cNvGraphicFramePr/>
          <p:nvPr>
            <p:extLst>
              <p:ext uri="{D42A27DB-BD31-4B8C-83A1-F6EECF244321}">
                <p14:modId xmlns:p14="http://schemas.microsoft.com/office/powerpoint/2010/main" val="2133019693"/>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6FD0B15-510F-9CE5-B710-76BF5C7A0692}"/>
              </a:ext>
            </a:extLst>
          </p:cNvPr>
          <p:cNvGraphicFramePr>
            <a:graphicFrameLocks noGrp="1"/>
          </p:cNvGraphicFramePr>
          <p:nvPr>
            <p:extLst>
              <p:ext uri="{D42A27DB-BD31-4B8C-83A1-F6EECF244321}">
                <p14:modId xmlns:p14="http://schemas.microsoft.com/office/powerpoint/2010/main" val="2726687088"/>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9.0</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DBD763A0-3487-34CB-488A-BD26119773D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9526290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3BDCD2-B636-EEEA-9AED-E52F82700D2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D341E6B-BF62-D81A-6224-C6FE85BA880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89FBEBCF-DB36-5092-D64C-786CA3E73119}"/>
              </a:ext>
            </a:extLst>
          </p:cNvPr>
          <p:cNvGraphicFramePr>
            <a:graphicFrameLocks noGrp="1"/>
          </p:cNvGraphicFramePr>
          <p:nvPr>
            <p:extLst>
              <p:ext uri="{D42A27DB-BD31-4B8C-83A1-F6EECF244321}">
                <p14:modId xmlns:p14="http://schemas.microsoft.com/office/powerpoint/2010/main" val="2162019619"/>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9.0</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9.2</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9.9</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9.0</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3D803AC0-4F72-14A7-E8C2-2F06AAB45D3F}"/>
              </a:ext>
            </a:extLst>
          </p:cNvPr>
          <p:cNvSpPr txBox="1"/>
          <p:nvPr/>
        </p:nvSpPr>
        <p:spPr>
          <a:xfrm>
            <a:off x="382908" y="3278196"/>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Q39. Overall, in the last 12 months, did you feel that you were treated with respect and dignity by NHS mental health services?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50F34CD4-FAE3-84CD-B61C-87D9E07D3E33}"/>
              </a:ext>
            </a:extLst>
          </p:cNvPr>
          <p:cNvGrpSpPr/>
          <p:nvPr/>
        </p:nvGrpSpPr>
        <p:grpSpPr>
          <a:xfrm>
            <a:off x="162537" y="1360256"/>
            <a:ext cx="8280000" cy="1796400"/>
            <a:chOff x="361028" y="1452764"/>
            <a:chExt cx="8280000" cy="1538336"/>
          </a:xfrm>
        </p:grpSpPr>
        <p:graphicFrame>
          <p:nvGraphicFramePr>
            <p:cNvPr id="9" name="Q14">
              <a:extLst>
                <a:ext uri="{FF2B5EF4-FFF2-40B4-BE49-F238E27FC236}">
                  <a16:creationId xmlns:a16="http://schemas.microsoft.com/office/drawing/2014/main" id="{C5100A72-6456-4D15-7C74-56221DCA6799}"/>
                </a:ext>
              </a:extLst>
            </p:cNvPr>
            <p:cNvGraphicFramePr/>
            <p:nvPr>
              <p:extLst>
                <p:ext uri="{D42A27DB-BD31-4B8C-83A1-F6EECF244321}">
                  <p14:modId xmlns:p14="http://schemas.microsoft.com/office/powerpoint/2010/main" val="3904135568"/>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92D15CB2-8586-A389-57E2-6F64B2530004}"/>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2B3BBFC4-BD21-FF9C-BD37-B004879FAE09}"/>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A208E039-7D2C-E003-3E64-57A681DD397C}"/>
              </a:ext>
            </a:extLst>
          </p:cNvPr>
          <p:cNvSpPr>
            <a:spLocks noGrp="1"/>
          </p:cNvSpPr>
          <p:nvPr>
            <p:ph type="title"/>
          </p:nvPr>
        </p:nvSpPr>
        <p:spPr>
          <a:xfrm>
            <a:off x="419970" y="613664"/>
            <a:ext cx="11417697" cy="654856"/>
          </a:xfrm>
        </p:spPr>
        <p:txBody>
          <a:bodyPr/>
          <a:lstStyle/>
          <a:p>
            <a:r>
              <a:rPr lang="en-GB" dirty="0"/>
              <a:t>Section </a:t>
            </a:r>
            <a:r>
              <a:rPr lang="en-US" dirty="0"/>
              <a:t>10. Respect, dignity and compassion</a:t>
            </a:r>
            <a:endParaRPr lang="en-GB" dirty="0"/>
          </a:p>
        </p:txBody>
      </p:sp>
      <p:graphicFrame>
        <p:nvGraphicFramePr>
          <p:cNvPr id="3" name="Q39" descr="A chart showing how your Trust scored for Q13 compared with other trusts that took part; using the ‘expected range’ analysis technique. ">
            <a:extLst>
              <a:ext uri="{FF2B5EF4-FFF2-40B4-BE49-F238E27FC236}">
                <a16:creationId xmlns:a16="http://schemas.microsoft.com/office/drawing/2014/main" id="{E610497D-4C11-92E8-31B7-7A64D5EE1E9A}"/>
              </a:ext>
            </a:extLst>
          </p:cNvPr>
          <p:cNvGraphicFramePr>
            <a:graphicFrameLocks/>
          </p:cNvGraphicFramePr>
          <p:nvPr>
            <p:extLst>
              <p:ext uri="{D42A27DB-BD31-4B8C-83A1-F6EECF244321}">
                <p14:modId xmlns:p14="http://schemas.microsoft.com/office/powerpoint/2010/main" val="1243763625"/>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8196478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157645-7D1E-62A6-1552-FC7D17F52C5F}"/>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0C88043D-BF54-A7B9-F24A-EFE4FB160276}"/>
              </a:ext>
            </a:extLst>
          </p:cNvPr>
          <p:cNvSpPr txBox="1">
            <a:spLocks/>
          </p:cNvSpPr>
          <p:nvPr/>
        </p:nvSpPr>
        <p:spPr>
          <a:xfrm>
            <a:off x="419970" y="613664"/>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dirty="0"/>
              <a:t>Section 11. Overall experience</a:t>
            </a:r>
          </a:p>
        </p:txBody>
      </p:sp>
      <p:sp>
        <p:nvSpPr>
          <p:cNvPr id="6" name="TextBox 5">
            <a:extLst>
              <a:ext uri="{FF2B5EF4-FFF2-40B4-BE49-F238E27FC236}">
                <a16:creationId xmlns:a16="http://schemas.microsoft.com/office/drawing/2014/main" id="{0AA21109-10EF-28A4-CB41-9B15A6E6F9F5}"/>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71DA9A4D-FD25-DB18-7CBC-EDFE3A0A2F3A}"/>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8" name="S11" descr="A bar chart showing the range of section scores for all NHS trusts for Section 1 (Health and social care workers).">
            <a:extLst>
              <a:ext uri="{FF2B5EF4-FFF2-40B4-BE49-F238E27FC236}">
                <a16:creationId xmlns:a16="http://schemas.microsoft.com/office/drawing/2014/main" id="{7A5DD918-F8AB-3094-36CE-296C7733D612}"/>
              </a:ext>
            </a:extLst>
          </p:cNvPr>
          <p:cNvGraphicFramePr/>
          <p:nvPr>
            <p:extLst>
              <p:ext uri="{D42A27DB-BD31-4B8C-83A1-F6EECF244321}">
                <p14:modId xmlns:p14="http://schemas.microsoft.com/office/powerpoint/2010/main" val="2201029460"/>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EBE69F58-23EB-2089-19B5-789A46D96C45}"/>
              </a:ext>
            </a:extLst>
          </p:cNvPr>
          <p:cNvGraphicFramePr>
            <a:graphicFrameLocks noGrp="1"/>
          </p:cNvGraphicFramePr>
          <p:nvPr>
            <p:extLst>
              <p:ext uri="{D42A27DB-BD31-4B8C-83A1-F6EECF244321}">
                <p14:modId xmlns:p14="http://schemas.microsoft.com/office/powerpoint/2010/main" val="514818815"/>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7.4</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673D3DD4-6D80-A208-3716-963C46E9F1C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10382730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64FB75-21E6-839A-0519-1D0CC8B74A2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B742282-3DA4-F23A-4700-070608A2991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DDC3C91C-8504-E100-65B9-640E6CF1A2E1}"/>
              </a:ext>
            </a:extLst>
          </p:cNvPr>
          <p:cNvGraphicFramePr>
            <a:graphicFrameLocks noGrp="1"/>
          </p:cNvGraphicFramePr>
          <p:nvPr>
            <p:extLst>
              <p:ext uri="{D42A27DB-BD31-4B8C-83A1-F6EECF244321}">
                <p14:modId xmlns:p14="http://schemas.microsoft.com/office/powerpoint/2010/main" val="2429103070"/>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B701AEEC-C1BB-4DAD-50D9-01D62EEC56DD}"/>
              </a:ext>
            </a:extLst>
          </p:cNvPr>
          <p:cNvGrpSpPr/>
          <p:nvPr/>
        </p:nvGrpSpPr>
        <p:grpSpPr>
          <a:xfrm>
            <a:off x="162537" y="1360256"/>
            <a:ext cx="8280000" cy="1796400"/>
            <a:chOff x="361028" y="1452764"/>
            <a:chExt cx="8280000" cy="1538336"/>
          </a:xfrm>
        </p:grpSpPr>
        <p:graphicFrame>
          <p:nvGraphicFramePr>
            <p:cNvPr id="9" name="Q38">
              <a:extLst>
                <a:ext uri="{FF2B5EF4-FFF2-40B4-BE49-F238E27FC236}">
                  <a16:creationId xmlns:a16="http://schemas.microsoft.com/office/drawing/2014/main" id="{EF9BB659-5A70-8D97-6C48-6B0629F984EF}"/>
                </a:ext>
              </a:extLst>
            </p:cNvPr>
            <p:cNvGraphicFramePr/>
            <p:nvPr>
              <p:extLst>
                <p:ext uri="{D42A27DB-BD31-4B8C-83A1-F6EECF244321}">
                  <p14:modId xmlns:p14="http://schemas.microsoft.com/office/powerpoint/2010/main" val="57656774"/>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33A9472F-173B-70B7-E647-EC8D3C08A8F4}"/>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9717E467-3334-5C3E-05BF-F6A6FF3103F6}"/>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BE9459C4-18F0-D07C-21B6-9EC6314DE357}"/>
              </a:ext>
            </a:extLst>
          </p:cNvPr>
          <p:cNvSpPr>
            <a:spLocks noGrp="1"/>
          </p:cNvSpPr>
          <p:nvPr>
            <p:ph type="title"/>
          </p:nvPr>
        </p:nvSpPr>
        <p:spPr>
          <a:xfrm>
            <a:off x="419970" y="613664"/>
            <a:ext cx="11417697" cy="654856"/>
          </a:xfrm>
        </p:spPr>
        <p:txBody>
          <a:bodyPr/>
          <a:lstStyle/>
          <a:p>
            <a:r>
              <a:rPr lang="en-GB" dirty="0"/>
              <a:t>Section </a:t>
            </a:r>
            <a:r>
              <a:rPr lang="en-US" dirty="0"/>
              <a:t>11. Overall experience</a:t>
            </a:r>
            <a:endParaRPr lang="en-GB" dirty="0"/>
          </a:p>
        </p:txBody>
      </p:sp>
    </p:spTree>
    <p:extLst>
      <p:ext uri="{BB962C8B-B14F-4D97-AF65-F5344CB8AC3E}">
        <p14:creationId xmlns:p14="http://schemas.microsoft.com/office/powerpoint/2010/main" val="34396035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p:txBody>
          <a:bodyPr>
            <a:normAutofit/>
          </a:bodyPr>
          <a:lstStyle/>
          <a:p>
            <a:r>
              <a:rPr lang="en-GB"/>
              <a:t>Using the survey results</a:t>
            </a:r>
          </a:p>
        </p:txBody>
      </p:sp>
      <p:sp>
        <p:nvSpPr>
          <p:cNvPr id="14" name="TextBox 13">
            <a:extLst>
              <a:ext uri="{FF2B5EF4-FFF2-40B4-BE49-F238E27FC236}">
                <a16:creationId xmlns:a16="http://schemas.microsoft.com/office/drawing/2014/main" id="{0F4AE1C8-8D93-48B5-BADE-2E19C3A340E4}"/>
              </a:ext>
            </a:extLst>
          </p:cNvPr>
          <p:cNvSpPr txBox="1"/>
          <p:nvPr/>
        </p:nvSpPr>
        <p:spPr>
          <a:xfrm>
            <a:off x="381266" y="1268519"/>
            <a:ext cx="11268000" cy="5224356"/>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Navigating this report</a:t>
            </a:r>
          </a:p>
          <a:p>
            <a:pPr>
              <a:spcBef>
                <a:spcPts val="600"/>
              </a:spcBef>
              <a:spcAft>
                <a:spcPts val="600"/>
              </a:spcAft>
            </a:pPr>
            <a:r>
              <a:rPr lang="en-GB" sz="1200" dirty="0">
                <a:latin typeface="Arial" panose="020B0604020202020204" pitchFamily="34" charset="0"/>
                <a:cs typeface="Arial" panose="020B0604020202020204" pitchFamily="34" charset="0"/>
              </a:rPr>
              <a:t>This report is split into four main sections.</a:t>
            </a:r>
          </a:p>
          <a:p>
            <a:pPr>
              <a:spcBef>
                <a:spcPts val="600"/>
              </a:spcBef>
              <a:spcAft>
                <a:spcPts val="600"/>
              </a:spcAft>
            </a:pPr>
            <a:r>
              <a:rPr lang="en-GB" sz="1600" b="1" dirty="0">
                <a:latin typeface="Arial" panose="020B0604020202020204" pitchFamily="34" charset="0"/>
                <a:cs typeface="Arial" panose="020B0604020202020204" pitchFamily="34" charset="0"/>
              </a:rPr>
              <a:t>Background and methodology </a:t>
            </a:r>
          </a:p>
          <a:p>
            <a:pPr>
              <a:spcBef>
                <a:spcPts val="600"/>
              </a:spcBef>
              <a:spcAft>
                <a:spcPts val="600"/>
              </a:spcAft>
            </a:pPr>
            <a:r>
              <a:rPr lang="en-GB" sz="1200" dirty="0">
                <a:latin typeface="Arial" panose="020B0604020202020204" pitchFamily="34" charset="0"/>
                <a:cs typeface="Arial" panose="020B0604020202020204" pitchFamily="34" charset="0"/>
              </a:rPr>
              <a:t>Provides information about the survey programme, how the survey is run and details on the contents of this report.</a:t>
            </a:r>
          </a:p>
          <a:p>
            <a:pPr>
              <a:spcBef>
                <a:spcPts val="600"/>
              </a:spcBef>
            </a:pPr>
            <a:r>
              <a:rPr lang="en-GB" sz="1600" b="1" dirty="0">
                <a:latin typeface="Arial" panose="020B0604020202020204" pitchFamily="34" charset="0"/>
                <a:cs typeface="Arial" panose="020B0604020202020204" pitchFamily="34" charset="0"/>
              </a:rPr>
              <a:t>Scoring and Benchmarking: Assessment Service Groups</a:t>
            </a:r>
          </a:p>
          <a:p>
            <a:pPr>
              <a:spcBef>
                <a:spcPts val="600"/>
              </a:spcBef>
            </a:pPr>
            <a:r>
              <a:rPr lang="en-GB" sz="1200" dirty="0">
                <a:solidFill>
                  <a:srgbClr val="000000"/>
                </a:solidFill>
                <a:latin typeface="Arial" panose="020B0604020202020204" pitchFamily="34" charset="0"/>
                <a:cs typeface="Arial" panose="020B0604020202020204" pitchFamily="34" charset="0"/>
              </a:rPr>
              <a:t>Trusts were requested to share data on the type of service a service user primarily accessed during the sample period. This report provides scores for the following individual ASG: </a:t>
            </a:r>
          </a:p>
          <a:p>
            <a:pPr marL="171450" indent="-171450">
              <a:spcBef>
                <a:spcPts val="600"/>
              </a:spcBef>
              <a:buFont typeface="Arial" panose="020B0604020202020204" pitchFamily="34" charset="0"/>
              <a:buChar char="•"/>
            </a:pPr>
            <a:r>
              <a:rPr lang="en-GB" sz="1200" dirty="0">
                <a:latin typeface="Arial" panose="020B0604020202020204" pitchFamily="34" charset="0"/>
                <a:cs typeface="Arial" panose="020B0604020202020204" pitchFamily="34" charset="0"/>
              </a:rPr>
              <a:t>Adult Mental Health Services ASG - shows how your trust performs for each evaluative question in the survey against other trusts with Adult Mental Health Services data, using the ‘expected range’ analysis technique. Where a question has less than 30 trusts with data, your trust’s individual question score has been provided instead.</a:t>
            </a:r>
          </a:p>
          <a:p>
            <a:pPr marL="171450" indent="-171450">
              <a:spcBef>
                <a:spcPts val="600"/>
              </a:spcBef>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spcBef>
                <a:spcPts val="600"/>
              </a:spcBef>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spcBef>
                <a:spcPts val="600"/>
              </a:spcBef>
              <a:buFont typeface="Arial" panose="020B0604020202020204" pitchFamily="34" charset="0"/>
              <a:buChar char="•"/>
            </a:pPr>
            <a:r>
              <a:rPr lang="en-GB" sz="1200" dirty="0">
                <a:latin typeface="Arial" panose="020B0604020202020204" pitchFamily="34" charset="0"/>
                <a:cs typeface="Arial" panose="020B0604020202020204" pitchFamily="34" charset="0"/>
              </a:rPr>
              <a:t>Older People’s Mental Health Services - ASG shows how your trust performs for each evaluative question in the survey against other trusts with Older People’s Mental Health Services data, using the ‘expected range’ analysis technique. Where a question has less than 30 trusts with data, your trust’s individual question score has been provided instead.</a:t>
            </a:r>
          </a:p>
          <a:p>
            <a:pPr marL="171450" indent="-171450">
              <a:spcBef>
                <a:spcPts val="600"/>
              </a:spcBef>
              <a:buFont typeface="Arial" panose="020B0604020202020204" pitchFamily="34" charset="0"/>
              <a:buChar char="•"/>
            </a:pPr>
            <a:r>
              <a:rPr lang="en-GB" sz="1200" dirty="0">
                <a:latin typeface="Arial" panose="020B0604020202020204" pitchFamily="34" charset="0"/>
                <a:cs typeface="Arial" panose="020B0604020202020204" pitchFamily="34" charset="0"/>
              </a:rPr>
              <a:t>Please note that data is not provided for CYPMHS due to a low number of responses.</a:t>
            </a:r>
            <a:endParaRPr lang="en-GB" sz="1200" b="1" dirty="0">
              <a:latin typeface="Arial" panose="020B0604020202020204" pitchFamily="34" charset="0"/>
              <a:cs typeface="Arial" panose="020B0604020202020204" pitchFamily="34" charset="0"/>
            </a:endParaRPr>
          </a:p>
          <a:p>
            <a:pPr>
              <a:spcBef>
                <a:spcPts val="600"/>
              </a:spcBef>
              <a:spcAft>
                <a:spcPts val="600"/>
              </a:spcAft>
            </a:pP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Change over time: Assessment Service Groups</a:t>
            </a:r>
          </a:p>
          <a:p>
            <a:pPr>
              <a:spcBef>
                <a:spcPts val="600"/>
              </a:spcBef>
              <a:spcAft>
                <a:spcPts val="600"/>
              </a:spcAft>
            </a:pPr>
            <a:r>
              <a:rPr lang="en-GB" sz="1200" dirty="0">
                <a:latin typeface="Arial" panose="020B0604020202020204" pitchFamily="34" charset="0"/>
                <a:cs typeface="Arial" panose="020B0604020202020204" pitchFamily="34" charset="0"/>
              </a:rPr>
              <a:t>I</a:t>
            </a:r>
            <a:r>
              <a:rPr lang="en-US" sz="1200" dirty="0" err="1">
                <a:latin typeface="Arial" panose="020B0604020202020204" pitchFamily="34" charset="0"/>
                <a:cs typeface="Arial" panose="020B0604020202020204" pitchFamily="34" charset="0"/>
              </a:rPr>
              <a:t>ncludes</a:t>
            </a:r>
            <a:r>
              <a:rPr lang="en-US" sz="1200" dirty="0">
                <a:latin typeface="Arial" panose="020B0604020202020204" pitchFamily="34" charset="0"/>
                <a:cs typeface="Arial" panose="020B0604020202020204" pitchFamily="34" charset="0"/>
              </a:rPr>
              <a:t> your trust’s mean score for each evaluative question in the survey. Significance test table compares 2025 score to your 2023 and 2024 mean score. This allows you to see if your trust has made statistically significant improvements between survey years.</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Scores are provided for </a:t>
            </a:r>
            <a:r>
              <a:rPr lang="en-GB" sz="1200" dirty="0">
                <a:latin typeface="Arial" panose="020B0604020202020204" pitchFamily="34" charset="0"/>
                <a:cs typeface="Arial" panose="020B0604020202020204" pitchFamily="34" charset="0"/>
              </a:rPr>
              <a:t>Adult Mental Health Services and Older People’s Mental Health Services.</a:t>
            </a:r>
          </a:p>
          <a:p>
            <a:pPr>
              <a:spcBef>
                <a:spcPts val="600"/>
              </a:spcBef>
              <a:spcAft>
                <a:spcPts val="600"/>
              </a:spcAft>
            </a:pPr>
            <a:endParaRPr lang="en-GB" sz="1600" b="1" dirty="0">
              <a:latin typeface="Arial" panose="020B0604020202020204" pitchFamily="34" charset="0"/>
              <a:cs typeface="Arial" panose="020B0604020202020204" pitchFamily="34" charset="0"/>
            </a:endParaRPr>
          </a:p>
          <a:p>
            <a:pPr>
              <a:spcBef>
                <a:spcPts val="600"/>
              </a:spcBef>
              <a:spcAft>
                <a:spcPts val="600"/>
              </a:spcAft>
            </a:pP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Comparison to other trusts </a:t>
            </a:r>
          </a:p>
          <a:p>
            <a:pPr>
              <a:spcBef>
                <a:spcPts val="600"/>
              </a:spcBef>
              <a:spcAft>
                <a:spcPts val="600"/>
              </a:spcAft>
            </a:pPr>
            <a:r>
              <a:rPr lang="en-GB" sz="1200" dirty="0">
                <a:latin typeface="Arial" panose="020B0604020202020204" pitchFamily="34" charset="0"/>
                <a:cs typeface="Arial" panose="020B0604020202020204" pitchFamily="34" charset="0"/>
              </a:rPr>
              <a:t>Includes the questions for which your trust performed ‘much better than expected’, ‘better than expected’, ‘somewhat better than expected’, ‘somewhat worse than expected’, ‘worse than expected’ or ‘much worse than expected’ compared with most other trusts. It includes questions for Adult Mental Health Services and Older People’s Mental Health Services for which benchmarking analysis has been performed. </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49357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C42C9-4F45-6D1F-CAF0-06B341032287}"/>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40B9578E-7E42-ECB8-B587-47FCCA36958B}"/>
              </a:ext>
            </a:extLst>
          </p:cNvPr>
          <p:cNvSpPr>
            <a:spLocks noGrp="1"/>
          </p:cNvSpPr>
          <p:nvPr>
            <p:ph type="title"/>
          </p:nvPr>
        </p:nvSpPr>
        <p:spPr>
          <a:xfrm>
            <a:off x="419970" y="613664"/>
            <a:ext cx="11417697" cy="654856"/>
          </a:xfrm>
        </p:spPr>
        <p:txBody>
          <a:bodyPr>
            <a:normAutofit/>
          </a:bodyPr>
          <a:lstStyle/>
          <a:p>
            <a:r>
              <a:rPr lang="en-GB" dirty="0"/>
              <a:t>Section </a:t>
            </a:r>
            <a:r>
              <a:rPr lang="en-US" dirty="0"/>
              <a:t>12. Feedback</a:t>
            </a:r>
            <a:endParaRPr lang="en-GB" dirty="0"/>
          </a:p>
        </p:txBody>
      </p:sp>
      <p:sp>
        <p:nvSpPr>
          <p:cNvPr id="2" name="Slide Number Placeholder 1">
            <a:extLst>
              <a:ext uri="{FF2B5EF4-FFF2-40B4-BE49-F238E27FC236}">
                <a16:creationId xmlns:a16="http://schemas.microsoft.com/office/drawing/2014/main" id="{DC898F53-F24C-3FBB-216E-FF3496FEE92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D6D59CDF-2AC9-04BB-A004-FF03D7130944}"/>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12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847084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0EEF21-2D98-A7C8-F830-353A459A517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AE2E7A-1CC3-0C5E-B699-7C0E950695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Title 6">
            <a:extLst>
              <a:ext uri="{FF2B5EF4-FFF2-40B4-BE49-F238E27FC236}">
                <a16:creationId xmlns:a16="http://schemas.microsoft.com/office/drawing/2014/main" id="{9D3FAA1D-4A5C-52DA-CE31-89E28B615520}"/>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B59F7C8-21D2-601D-469A-DFB522D30D72}"/>
              </a:ext>
            </a:extLst>
          </p:cNvPr>
          <p:cNvSpPr>
            <a:spLocks noGrp="1"/>
          </p:cNvSpPr>
          <p:nvPr>
            <p:ph type="title"/>
          </p:nvPr>
        </p:nvSpPr>
        <p:spPr>
          <a:xfrm>
            <a:off x="419970" y="613664"/>
            <a:ext cx="11417697" cy="654856"/>
          </a:xfrm>
        </p:spPr>
        <p:txBody>
          <a:bodyPr/>
          <a:lstStyle/>
          <a:p>
            <a:r>
              <a:rPr lang="en-GB" dirty="0"/>
              <a:t>Section </a:t>
            </a:r>
            <a:r>
              <a:rPr lang="en-US" dirty="0"/>
              <a:t>12. Feedback</a:t>
            </a:r>
            <a:endParaRPr lang="en-GB" dirty="0"/>
          </a:p>
        </p:txBody>
      </p:sp>
      <p:sp>
        <p:nvSpPr>
          <p:cNvPr id="5" name="TextBox 4">
            <a:extLst>
              <a:ext uri="{FF2B5EF4-FFF2-40B4-BE49-F238E27FC236}">
                <a16:creationId xmlns:a16="http://schemas.microsoft.com/office/drawing/2014/main" id="{F4CCA34A-2E71-B3D5-AB99-9992F8C2702C}"/>
              </a:ext>
            </a:extLst>
          </p:cNvPr>
          <p:cNvSpPr txBox="1"/>
          <p:nvPr/>
        </p:nvSpPr>
        <p:spPr>
          <a:xfrm>
            <a:off x="524669" y="6074747"/>
            <a:ext cx="10708922"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Q40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E27E78B9-8A77-228C-B768-83D78AAACF42}"/>
              </a:ext>
            </a:extLst>
          </p:cNvPr>
          <p:cNvSpPr txBox="1"/>
          <p:nvPr/>
        </p:nvSpPr>
        <p:spPr>
          <a:xfrm>
            <a:off x="276066" y="1957849"/>
            <a:ext cx="1707950" cy="923330"/>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Q40. Aside from this last questionnaire, in the last 12 months, have you been asked by NHS mental health services to give your views on the quality of your care?</a:t>
            </a:r>
          </a:p>
        </p:txBody>
      </p:sp>
      <p:graphicFrame>
        <p:nvGraphicFramePr>
          <p:cNvPr id="6" name="table" descr="Number of respondents, Trust score, National average, lowest trust score, highest trust score shown for Q32, Q33 Q34 and Q35." title="Summary of scores">
            <a:extLst>
              <a:ext uri="{FF2B5EF4-FFF2-40B4-BE49-F238E27FC236}">
                <a16:creationId xmlns:a16="http://schemas.microsoft.com/office/drawing/2014/main" id="{9024888C-F13D-814E-013F-E4621826BE50}"/>
              </a:ext>
            </a:extLst>
          </p:cNvPr>
          <p:cNvGraphicFramePr>
            <a:graphicFrameLocks noGrp="1"/>
          </p:cNvGraphicFramePr>
          <p:nvPr>
            <p:extLst>
              <p:ext uri="{D42A27DB-BD31-4B8C-83A1-F6EECF244321}">
                <p14:modId xmlns:p14="http://schemas.microsoft.com/office/powerpoint/2010/main" val="3853851808"/>
              </p:ext>
            </p:extLst>
          </p:nvPr>
        </p:nvGraphicFramePr>
        <p:xfrm>
          <a:off x="8361436" y="1329382"/>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bl>
          </a:graphicData>
        </a:graphic>
      </p:graphicFrame>
      <p:graphicFrame>
        <p:nvGraphicFramePr>
          <p:cNvPr id="7" name="Q40" descr="Bar chart showing breakdown of length of stay for this NHS trust.">
            <a:extLst>
              <a:ext uri="{FF2B5EF4-FFF2-40B4-BE49-F238E27FC236}">
                <a16:creationId xmlns:a16="http://schemas.microsoft.com/office/drawing/2014/main" id="{95236FB4-A0E2-64D8-137A-D6FFE3F7E78F}"/>
              </a:ext>
            </a:extLst>
          </p:cNvPr>
          <p:cNvGraphicFramePr/>
          <p:nvPr>
            <p:extLst>
              <p:ext uri="{D42A27DB-BD31-4B8C-83A1-F6EECF244321}">
                <p14:modId xmlns:p14="http://schemas.microsoft.com/office/powerpoint/2010/main" val="898271659"/>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3580810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515937" y="809766"/>
            <a:ext cx="5154159" cy="553998"/>
          </a:xfrm>
        </p:spPr>
        <p:txBody>
          <a:bodyPr/>
          <a:lstStyle/>
          <a:p>
            <a:r>
              <a:rPr lang="en-GB" b="1">
                <a:cs typeface="Arial" panose="020B0604020202020204" pitchFamily="34" charset="0"/>
              </a:rPr>
              <a:t>Change over time</a:t>
            </a:r>
            <a:endParaRPr lang="en-GB">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515937" y="1726025"/>
            <a:ext cx="6643399" cy="4017510"/>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1800" b="1">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180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lang="en-US" sz="1800">
                <a:solidFill>
                  <a:schemeClr val="bg1"/>
                </a:solidFill>
                <a:latin typeface="Arial" panose="020B0604020202020204" pitchFamily="34" charset="0"/>
                <a:cs typeface="Arial" panose="020B0604020202020204" pitchFamily="34" charset="0"/>
              </a:rPr>
              <a:t>where comparable data is available, statistical significance testing using a two-sample t-test has been carried out against the 2023, 2024 and 2025 survey results for each relevant question. Where a change in results is shown as ‘significant’, this indicates that this change is not due to random chance, but is likely due to some particular factor at your trust </a:t>
            </a:r>
          </a:p>
          <a:p>
            <a:pPr marL="180975" indent="-180975">
              <a:lnSpc>
                <a:spcPct val="110000"/>
              </a:lnSpc>
              <a:spcBef>
                <a:spcPts val="600"/>
              </a:spcBef>
              <a:buFont typeface="Arial" panose="020B0604020202020204" pitchFamily="34" charset="0"/>
              <a:buChar char="•"/>
            </a:pPr>
            <a:endParaRPr lang="en-GB" sz="1800">
              <a:latin typeface="Arial" panose="020B0604020202020204" pitchFamily="34" charset="0"/>
              <a:cs typeface="Arial" panose="020B0604020202020204" pitchFamily="34" charset="0"/>
            </a:endParaRPr>
          </a:p>
          <a:p>
            <a:pPr marL="180975" indent="-180975">
              <a:lnSpc>
                <a:spcPct val="110000"/>
              </a:lnSpc>
              <a:spcBef>
                <a:spcPts val="600"/>
              </a:spcBef>
              <a:buFont typeface="Arial" panose="020B0604020202020204" pitchFamily="34" charset="0"/>
              <a:buChar char="•"/>
            </a:pPr>
            <a:endParaRPr lang="en-GB" sz="1800">
              <a:latin typeface="Arial" panose="020B0604020202020204" pitchFamily="34" charset="0"/>
              <a:cs typeface="Arial" panose="020B0604020202020204" pitchFamily="34" charset="0"/>
            </a:endParaRPr>
          </a:p>
          <a:p>
            <a:pPr marL="180975" indent="-180975">
              <a:lnSpc>
                <a:spcPct val="110000"/>
              </a:lnSpc>
              <a:spcBef>
                <a:spcPts val="600"/>
              </a:spcBef>
              <a:buFont typeface="Arial" panose="020B0604020202020204" pitchFamily="34" charset="0"/>
              <a:buChar char="•"/>
            </a:pPr>
            <a:endParaRPr lang="en-GB" sz="180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72</a:t>
            </a:fld>
            <a:r>
              <a:rPr lang="en-GB" sz="900" b="1">
                <a:solidFill>
                  <a:schemeClr val="bg1"/>
                </a:solidFill>
                <a:latin typeface="Arial" panose="020B0604020202020204" pitchFamily="34" charset="0"/>
                <a:cs typeface="Arial" panose="020B0604020202020204" pitchFamily="34" charset="0"/>
              </a:rPr>
              <a:t>  </a:t>
            </a:r>
          </a:p>
        </p:txBody>
      </p:sp>
      <p:sp>
        <p:nvSpPr>
          <p:cNvPr id="2" name="TextBox 1"/>
          <p:cNvSpPr txBox="1"/>
          <p:nvPr/>
        </p:nvSpPr>
        <p:spPr>
          <a:xfrm>
            <a:off x="362491" y="5139270"/>
            <a:ext cx="7947342" cy="553998"/>
          </a:xfrm>
          <a:prstGeom prst="rect">
            <a:avLst/>
          </a:prstGeom>
          <a:noFill/>
        </p:spPr>
        <p:txBody>
          <a:bodyPr wrap="square" rtlCol="0">
            <a:spAutoFit/>
          </a:bodyPr>
          <a:lstStyle/>
          <a:p>
            <a:endParaRPr lang="en-US" sz="1500">
              <a:solidFill>
                <a:schemeClr val="bg1"/>
              </a:solidFill>
              <a:latin typeface="Arial" panose="020B0604020202020204" pitchFamily="34" charset="0"/>
              <a:cs typeface="Arial" panose="020B0604020202020204" pitchFamily="34" charset="0"/>
            </a:endParaRPr>
          </a:p>
          <a:p>
            <a:endParaRPr lang="en-GB" sz="150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8C0FFBB0-6BB2-91CB-4A48-EE9882083413}"/>
              </a:ext>
            </a:extLst>
          </p:cNvPr>
          <p:cNvSpPr txBox="1"/>
          <p:nvPr/>
        </p:nvSpPr>
        <p:spPr>
          <a:xfrm>
            <a:off x="628769" y="4719304"/>
            <a:ext cx="9790113" cy="1569660"/>
          </a:xfrm>
          <a:prstGeom prst="rect">
            <a:avLst/>
          </a:prstGeom>
          <a:noFill/>
        </p:spPr>
        <p:txBody>
          <a:bodyPr wrap="square" rtlCol="0">
            <a:spAutoFit/>
          </a:bodyPr>
          <a:lstStyle/>
          <a:p>
            <a:r>
              <a:rPr lang="en-GB" sz="1200" b="1" dirty="0">
                <a:solidFill>
                  <a:schemeClr val="bg1"/>
                </a:solidFill>
                <a:latin typeface="Arial" panose="020B0604020202020204" pitchFamily="34" charset="0"/>
                <a:cs typeface="Arial" panose="020B0604020202020204" pitchFamily="34" charset="0"/>
              </a:rPr>
              <a:t>Please note:</a:t>
            </a:r>
            <a:r>
              <a:rPr lang="en-GB" sz="1200" dirty="0">
                <a:solidFill>
                  <a:schemeClr val="bg1"/>
                </a:solidFill>
                <a:latin typeface="Arial" panose="020B0604020202020204" pitchFamily="34" charset="0"/>
                <a:cs typeface="Arial" panose="020B0604020202020204" pitchFamily="34" charset="0"/>
              </a:rPr>
              <a:t> </a:t>
            </a:r>
          </a:p>
          <a:p>
            <a:endParaRPr lang="en-GB" sz="1200" dirty="0">
              <a:solidFill>
                <a:schemeClr val="bg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solidFill>
                  <a:schemeClr val="bg1"/>
                </a:solidFill>
                <a:latin typeface="Arial" panose="020B0604020202020204" pitchFamily="34" charset="0"/>
                <a:cs typeface="Arial" panose="020B0604020202020204" pitchFamily="34" charset="0"/>
              </a:rPr>
              <a:t>If data is missing for a survey year, </a:t>
            </a:r>
            <a:r>
              <a:rPr lang="en-US" sz="1200" dirty="0">
                <a:solidFill>
                  <a:schemeClr val="bg1"/>
                </a:solidFill>
                <a:latin typeface="Arial" panose="020B0604020202020204" pitchFamily="34" charset="0"/>
                <a:cs typeface="Arial" panose="020B0604020202020204" pitchFamily="34" charset="0"/>
              </a:rPr>
              <a:t>this is due to a low number of responses, or because the trust data was not included in the survey that year, due to sampling errors or ineligibility.</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The following questions were new, amended or non-comparable and therefore are not included in this section: </a:t>
            </a:r>
            <a:r>
              <a:rPr lang="fr-FR" sz="1200" dirty="0">
                <a:solidFill>
                  <a:schemeClr val="bg1"/>
                </a:solidFill>
                <a:latin typeface="Arial" panose="020B0604020202020204" pitchFamily="34" charset="0"/>
                <a:cs typeface="Arial" panose="020B0604020202020204" pitchFamily="34" charset="0"/>
              </a:rPr>
              <a:t>Q13, Q15, Q19, Q21_1, Q21_2, Q21_3, Q21_4, Q22, Q27, Q28, Q29, Q30, Q32_3, Q37.</a:t>
            </a:r>
            <a:r>
              <a:rPr lang="en-US" sz="1200" dirty="0">
                <a:solidFill>
                  <a:schemeClr val="bg1"/>
                </a:solidFill>
                <a:latin typeface="Arial" panose="020B0604020202020204" pitchFamily="34" charset="0"/>
                <a:cs typeface="Arial" panose="020B0604020202020204" pitchFamily="34" charset="0"/>
              </a:rPr>
              <a:t> </a:t>
            </a:r>
            <a:endParaRPr lang="en-US" sz="1200" b="1" dirty="0">
              <a:solidFill>
                <a:srgbClr val="FF0000"/>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A two-sample t-test </a:t>
            </a:r>
            <a:r>
              <a:rPr lang="en-GB" sz="1200" dirty="0">
                <a:solidFill>
                  <a:schemeClr val="bg1"/>
                </a:solidFill>
                <a:latin typeface="Arial" panose="020B0604020202020204" pitchFamily="34" charset="0"/>
                <a:cs typeface="Arial" panose="020B0604020202020204" pitchFamily="34" charset="0"/>
              </a:rPr>
              <a:t>is a statistical test used to compare the means of two groups to see if there is a significant difference between them and assess whether observed differences are likely due to chance or not.</a:t>
            </a:r>
          </a:p>
        </p:txBody>
      </p:sp>
    </p:spTree>
    <p:extLst>
      <p:ext uri="{BB962C8B-B14F-4D97-AF65-F5344CB8AC3E}">
        <p14:creationId xmlns:p14="http://schemas.microsoft.com/office/powerpoint/2010/main" val="199533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a:t>How to interpret change over time in this report</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C8FE1D46-5796-4660-8005-4272491A52FC}"/>
              </a:ext>
            </a:extLst>
          </p:cNvPr>
          <p:cNvSpPr/>
          <p:nvPr/>
        </p:nvSpPr>
        <p:spPr>
          <a:xfrm>
            <a:off x="419970" y="1268520"/>
            <a:ext cx="5254032" cy="3908762"/>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charts in the ‘change over time’ section show how your trust scored in each Community mental health survey iteration. Where available, trend data from 2023 to 2025 is shown. If a question only has one data point, this question is not shown. Questions that are not historically comparable are also not shown.</a:t>
            </a:r>
          </a:p>
          <a:p>
            <a:pPr>
              <a:spcBef>
                <a:spcPts val="600"/>
              </a:spcBef>
              <a:spcAft>
                <a:spcPts val="600"/>
              </a:spcAft>
            </a:pPr>
            <a:r>
              <a:rPr lang="en-US" sz="1200" dirty="0">
                <a:latin typeface="Arial" panose="020B0604020202020204" pitchFamily="34" charset="0"/>
                <a:cs typeface="Arial" panose="020B0604020202020204" pitchFamily="34" charset="0"/>
              </a:rPr>
              <a:t>Each question is displayed in a line chart. These charts show your trust mean score for each survey year (blue line). The national average is also shown across survey years, this is the average score for that question across all NHS Community mental health </a:t>
            </a:r>
            <a:r>
              <a:rPr lang="en-GB" sz="1200" dirty="0">
                <a:latin typeface="Arial" panose="020B0604020202020204" pitchFamily="34" charset="0"/>
                <a:cs typeface="Arial" panose="020B0604020202020204" pitchFamily="34" charset="0"/>
              </a:rPr>
              <a:t>trusts in</a:t>
            </a:r>
            <a:r>
              <a:rPr lang="en-US" sz="1200" dirty="0">
                <a:latin typeface="Arial" panose="020B0604020202020204" pitchFamily="34" charset="0"/>
                <a:cs typeface="Arial" panose="020B0604020202020204" pitchFamily="34" charset="0"/>
              </a:rPr>
              <a:t> England (green line). This enables you to see how your trust compares to the national average. If there is data missing for a survey year, this may be due to either a low number of responses, because the trust was not included in the survey that year, sampling errors or ineligibility.</a:t>
            </a:r>
          </a:p>
          <a:p>
            <a:pPr>
              <a:spcBef>
                <a:spcPts val="600"/>
              </a:spcBef>
              <a:spcAft>
                <a:spcPts val="600"/>
              </a:spcAft>
            </a:pPr>
            <a:r>
              <a:rPr lang="en-US" sz="1200" dirty="0">
                <a:latin typeface="Arial" panose="020B0604020202020204" pitchFamily="34" charset="0"/>
                <a:cs typeface="Arial" panose="020B0604020202020204" pitchFamily="34" charset="0"/>
              </a:rPr>
              <a:t>Statistically significant changes are also displayed in the table underneath the charts, showing significant differences between this year (2025) and the previous years (2023 and 2024). Z-tests set to 95% significance were used to compare data between the three years (2025 vs 2024 and 2025 vs 2023). A statistically significant difference means it is unlikely that this result would have been </a:t>
            </a:r>
            <a:r>
              <a:rPr lang="en-US" sz="1200">
                <a:latin typeface="Arial" panose="020B0604020202020204" pitchFamily="34" charset="0"/>
                <a:cs typeface="Arial" panose="020B0604020202020204" pitchFamily="34" charset="0"/>
              </a:rPr>
              <a:t>obtained if </a:t>
            </a:r>
            <a:r>
              <a:rPr lang="en-US" sz="1200" dirty="0">
                <a:latin typeface="Arial" panose="020B0604020202020204" pitchFamily="34" charset="0"/>
                <a:cs typeface="Arial" panose="020B0604020202020204" pitchFamily="34" charset="0"/>
              </a:rPr>
              <a:t>there were no real difference. </a:t>
            </a:r>
          </a:p>
        </p:txBody>
      </p:sp>
      <p:sp>
        <p:nvSpPr>
          <p:cNvPr id="7" name="Rectangle 6" descr="Border box" title="Decorative">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695373" y="1355790"/>
            <a:ext cx="4717032" cy="411833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a:ea typeface="+mn-ea"/>
              <a:cs typeface="+mn-cs"/>
            </a:endParaRPr>
          </a:p>
        </p:txBody>
      </p:sp>
      <p:pic>
        <p:nvPicPr>
          <p:cNvPr id="3" name="Picture 2">
            <a:extLst>
              <a:ext uri="{FF2B5EF4-FFF2-40B4-BE49-F238E27FC236}">
                <a16:creationId xmlns:a16="http://schemas.microsoft.com/office/drawing/2014/main" id="{ADBDCBFA-4C1D-E518-2635-FED3170C8D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1764" y="1383874"/>
            <a:ext cx="4164249" cy="3920396"/>
          </a:xfrm>
          <a:prstGeom prst="rect">
            <a:avLst/>
          </a:prstGeom>
        </p:spPr>
      </p:pic>
    </p:spTree>
    <p:extLst>
      <p:ext uri="{BB962C8B-B14F-4D97-AF65-F5344CB8AC3E}">
        <p14:creationId xmlns:p14="http://schemas.microsoft.com/office/powerpoint/2010/main" val="147267244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FD7B0D8-28A3-BED6-AB09-493B99BD2301}"/>
              </a:ext>
            </a:extLst>
          </p:cNvPr>
          <p:cNvSpPr>
            <a:spLocks noGrp="1"/>
          </p:cNvSpPr>
          <p:nvPr>
            <p:ph type="title"/>
          </p:nvPr>
        </p:nvSpPr>
        <p:spPr>
          <a:xfrm>
            <a:off x="628769" y="1835501"/>
            <a:ext cx="9138686" cy="1231106"/>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Adult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150907B9-2635-844B-FAD9-8BA92378443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74</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6124699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a:xfrm>
            <a:off x="419970" y="509078"/>
            <a:ext cx="11417697" cy="654856"/>
          </a:xfrm>
        </p:spPr>
        <p:txBody>
          <a:bodyPr>
            <a:normAutofit/>
          </a:bodyPr>
          <a:lstStyle/>
          <a:p>
            <a:r>
              <a:rPr lang="en-US"/>
              <a:t>Section 1. Support while waiting</a:t>
            </a:r>
            <a:endParaRPr lang="en-GB"/>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75</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6_c" descr="Trust mean score trend data for Q7, plotted against the national average. ">
            <a:extLst>
              <a:ext uri="{FF2B5EF4-FFF2-40B4-BE49-F238E27FC236}">
                <a16:creationId xmlns:a16="http://schemas.microsoft.com/office/drawing/2014/main" id="{C309B750-6510-D62A-E828-4601990FC005}"/>
              </a:ext>
            </a:extLst>
          </p:cNvPr>
          <p:cNvGraphicFramePr/>
          <p:nvPr>
            <p:extLst>
              <p:ext uri="{D42A27DB-BD31-4B8C-83A1-F6EECF244321}">
                <p14:modId xmlns:p14="http://schemas.microsoft.com/office/powerpoint/2010/main" val="3562784118"/>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6_sig" descr="Significant changes 2021 vs 2020&#10;Significant changes 2021 vs 2019" title="Significant changes">
            <a:extLst>
              <a:ext uri="{FF2B5EF4-FFF2-40B4-BE49-F238E27FC236}">
                <a16:creationId xmlns:a16="http://schemas.microsoft.com/office/drawing/2014/main" id="{EB817434-7E31-AE38-E7B6-B08669C9B08D}"/>
              </a:ext>
            </a:extLst>
          </p:cNvPr>
          <p:cNvGraphicFramePr>
            <a:graphicFrameLocks noGrp="1"/>
          </p:cNvGraphicFramePr>
          <p:nvPr>
            <p:extLst>
              <p:ext uri="{D42A27DB-BD31-4B8C-83A1-F6EECF244321}">
                <p14:modId xmlns:p14="http://schemas.microsoft.com/office/powerpoint/2010/main" val="1463531706"/>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714274860"/>
                  </a:ext>
                </a:extLst>
              </a:tr>
            </a:tbl>
          </a:graphicData>
        </a:graphic>
      </p:graphicFrame>
      <p:sp>
        <p:nvSpPr>
          <p:cNvPr id="2" name="Q7_t">
            <a:extLst>
              <a:ext uri="{FF2B5EF4-FFF2-40B4-BE49-F238E27FC236}">
                <a16:creationId xmlns:a16="http://schemas.microsoft.com/office/drawing/2014/main" id="{2231BC3B-E649-BA78-F2C3-7AD328ACC975}"/>
              </a:ext>
            </a:extLst>
          </p:cNvPr>
          <p:cNvSpPr/>
          <p:nvPr/>
        </p:nvSpPr>
        <p:spPr>
          <a:xfrm>
            <a:off x="6826693" y="5857289"/>
            <a:ext cx="5264331" cy="784830"/>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in contact with the NHS mental health services for the past 2 years and were offered support while waiting for treatment. Respondents who stated that they didn't know or couldn't remember or that they did not need any support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6_t">
            <a:extLst>
              <a:ext uri="{FF2B5EF4-FFF2-40B4-BE49-F238E27FC236}">
                <a16:creationId xmlns:a16="http://schemas.microsoft.com/office/drawing/2014/main" id="{47915EB9-9AF4-A062-8A24-809860A3D3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in contact with the NHS mental health services for the past 2 years. Respondents who stated that they didn't know or couldn't remember have been excluded. Number of respondents:  2023</a:t>
            </a:r>
            <a:r>
              <a:rPr lang="en-GB" sz="900">
                <a:solidFill>
                  <a:srgbClr val="595959"/>
                </a:solidFill>
                <a:latin typeface="Arial" panose="020B0604020202020204" pitchFamily="34" charset="0"/>
                <a:cs typeface="Arial" panose="020B0604020202020204" pitchFamily="34" charset="0"/>
              </a:rPr>
              <a:t>: 59;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35;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34</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7_sig" descr="Significant changes 2021 vs 2020&#10;Significant changes 2021 vs 2019" title="Significant changes">
            <a:extLst>
              <a:ext uri="{FF2B5EF4-FFF2-40B4-BE49-F238E27FC236}">
                <a16:creationId xmlns:a16="http://schemas.microsoft.com/office/drawing/2014/main" id="{8DC9FCF6-81A3-5F6C-D496-9DFCDDD60A19}"/>
              </a:ext>
            </a:extLst>
          </p:cNvPr>
          <p:cNvGraphicFramePr>
            <a:graphicFrameLocks noGrp="1"/>
          </p:cNvGraphicFramePr>
          <p:nvPr>
            <p:extLst>
              <p:ext uri="{D42A27DB-BD31-4B8C-83A1-F6EECF244321}">
                <p14:modId xmlns:p14="http://schemas.microsoft.com/office/powerpoint/2010/main" val="2194646133"/>
              </p:ext>
            </p:extLst>
          </p:nvPr>
        </p:nvGraphicFramePr>
        <p:xfrm>
          <a:off x="702677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graphicFrame>
        <p:nvGraphicFramePr>
          <p:cNvPr id="8" name="Q7_c" descr="Trust mean score trend data for Q7, plotted against the national average. ">
            <a:extLst>
              <a:ext uri="{FF2B5EF4-FFF2-40B4-BE49-F238E27FC236}">
                <a16:creationId xmlns:a16="http://schemas.microsoft.com/office/drawing/2014/main" id="{D7758DCB-321E-09AF-498C-916FEE0BB18D}"/>
              </a:ext>
            </a:extLst>
          </p:cNvPr>
          <p:cNvGraphicFramePr/>
          <p:nvPr>
            <p:extLst>
              <p:ext uri="{D42A27DB-BD31-4B8C-83A1-F6EECF244321}">
                <p14:modId xmlns:p14="http://schemas.microsoft.com/office/powerpoint/2010/main" val="120830623"/>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86060118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5BE32-1EF8-69D8-48D3-9C985FD2A82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EF68267-AE4C-C4D7-6618-26A66D53287C}"/>
              </a:ext>
            </a:extLst>
          </p:cNvPr>
          <p:cNvSpPr>
            <a:spLocks noGrp="1"/>
          </p:cNvSpPr>
          <p:nvPr>
            <p:ph type="title"/>
          </p:nvPr>
        </p:nvSpPr>
        <p:spPr>
          <a:xfrm>
            <a:off x="419970" y="509078"/>
            <a:ext cx="11417697" cy="654856"/>
          </a:xfrm>
        </p:spPr>
        <p:txBody>
          <a:bodyPr>
            <a:normAutofit/>
          </a:bodyPr>
          <a:lstStyle/>
          <a:p>
            <a:r>
              <a:rPr lang="en-US"/>
              <a:t>Section 2. Mental Health Team</a:t>
            </a:r>
            <a:endParaRPr lang="en-GB"/>
          </a:p>
        </p:txBody>
      </p:sp>
      <p:sp>
        <p:nvSpPr>
          <p:cNvPr id="45" name="Slide Number Placeholder 1">
            <a:extLst>
              <a:ext uri="{FF2B5EF4-FFF2-40B4-BE49-F238E27FC236}">
                <a16:creationId xmlns:a16="http://schemas.microsoft.com/office/drawing/2014/main" id="{D93D0458-2076-278D-C6DE-A0EE6182DB9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76</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9_t">
            <a:extLst>
              <a:ext uri="{FF2B5EF4-FFF2-40B4-BE49-F238E27FC236}">
                <a16:creationId xmlns:a16="http://schemas.microsoft.com/office/drawing/2014/main" id="{390AE452-8C6C-1F5E-14A9-5142BF2EACBD}"/>
              </a:ext>
            </a:extLst>
          </p:cNvPr>
          <p:cNvSpPr/>
          <p:nvPr/>
        </p:nvSpPr>
        <p:spPr>
          <a:xfrm>
            <a:off x="6836853" y="5811706"/>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120;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120</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8_t">
            <a:extLst>
              <a:ext uri="{FF2B5EF4-FFF2-40B4-BE49-F238E27FC236}">
                <a16:creationId xmlns:a16="http://schemas.microsoft.com/office/drawing/2014/main" id="{B8CAB1DE-07C7-F7A8-D821-FA80A3BDBF71}"/>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168;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121;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122</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8_c" descr="Trust mean score trend data for Q7, plotted against the national average. ">
            <a:extLst>
              <a:ext uri="{FF2B5EF4-FFF2-40B4-BE49-F238E27FC236}">
                <a16:creationId xmlns:a16="http://schemas.microsoft.com/office/drawing/2014/main" id="{2B47DBA9-56E6-9F69-48D6-2283D172F1F2}"/>
              </a:ext>
            </a:extLst>
          </p:cNvPr>
          <p:cNvGraphicFramePr/>
          <p:nvPr>
            <p:extLst>
              <p:ext uri="{D42A27DB-BD31-4B8C-83A1-F6EECF244321}">
                <p14:modId xmlns:p14="http://schemas.microsoft.com/office/powerpoint/2010/main" val="2294614330"/>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8_sig" descr="Significant changes 2021 vs 2020&#10;Significant changes 2021 vs 2019" title="Significant changes">
            <a:extLst>
              <a:ext uri="{FF2B5EF4-FFF2-40B4-BE49-F238E27FC236}">
                <a16:creationId xmlns:a16="http://schemas.microsoft.com/office/drawing/2014/main" id="{39D45D2F-6E60-5AD2-0A6E-50A229349B48}"/>
              </a:ext>
            </a:extLst>
          </p:cNvPr>
          <p:cNvGraphicFramePr>
            <a:graphicFrameLocks noGrp="1"/>
          </p:cNvGraphicFramePr>
          <p:nvPr>
            <p:extLst>
              <p:ext uri="{D42A27DB-BD31-4B8C-83A1-F6EECF244321}">
                <p14:modId xmlns:p14="http://schemas.microsoft.com/office/powerpoint/2010/main" val="2613483593"/>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7" name="Q9_sig" descr="Significant changes 2021 vs 2020&#10;Significant changes 2021 vs 2019" title="Significant changes">
            <a:extLst>
              <a:ext uri="{FF2B5EF4-FFF2-40B4-BE49-F238E27FC236}">
                <a16:creationId xmlns:a16="http://schemas.microsoft.com/office/drawing/2014/main" id="{0AF8E83C-B079-0D0D-CFD2-C508D4F88531}"/>
              </a:ext>
            </a:extLst>
          </p:cNvPr>
          <p:cNvGraphicFramePr>
            <a:graphicFrameLocks noGrp="1"/>
          </p:cNvGraphicFramePr>
          <p:nvPr>
            <p:extLst>
              <p:ext uri="{D42A27DB-BD31-4B8C-83A1-F6EECF244321}">
                <p14:modId xmlns:p14="http://schemas.microsoft.com/office/powerpoint/2010/main" val="857417168"/>
              </p:ext>
            </p:extLst>
          </p:nvPr>
        </p:nvGraphicFramePr>
        <p:xfrm>
          <a:off x="7047098"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8" name="Q9_c" descr="Trust mean score trend data for Q7, plotted against the national average. ">
            <a:extLst>
              <a:ext uri="{FF2B5EF4-FFF2-40B4-BE49-F238E27FC236}">
                <a16:creationId xmlns:a16="http://schemas.microsoft.com/office/drawing/2014/main" id="{F6AA6675-84CB-4A48-452D-35E06C928339}"/>
              </a:ext>
            </a:extLst>
          </p:cNvPr>
          <p:cNvGraphicFramePr/>
          <p:nvPr>
            <p:extLst>
              <p:ext uri="{D42A27DB-BD31-4B8C-83A1-F6EECF244321}">
                <p14:modId xmlns:p14="http://schemas.microsoft.com/office/powerpoint/2010/main" val="869721533"/>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44586336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F72CE-DA27-1C2F-A774-E177247A37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E265048-10CA-DB6C-44AE-0BBDF152ACD0}"/>
              </a:ext>
            </a:extLst>
          </p:cNvPr>
          <p:cNvSpPr>
            <a:spLocks noGrp="1"/>
          </p:cNvSpPr>
          <p:nvPr>
            <p:ph type="title"/>
          </p:nvPr>
        </p:nvSpPr>
        <p:spPr>
          <a:xfrm>
            <a:off x="419970" y="509078"/>
            <a:ext cx="11417697" cy="654856"/>
          </a:xfrm>
        </p:spPr>
        <p:txBody>
          <a:bodyPr>
            <a:normAutofit/>
          </a:bodyPr>
          <a:lstStyle/>
          <a:p>
            <a:r>
              <a:rPr lang="en-US"/>
              <a:t>Section 2. Mental Health Team </a:t>
            </a:r>
            <a:r>
              <a:rPr lang="en-GB"/>
              <a:t>(continued)</a:t>
            </a:r>
          </a:p>
        </p:txBody>
      </p:sp>
      <p:sp>
        <p:nvSpPr>
          <p:cNvPr id="45" name="Slide Number Placeholder 1">
            <a:extLst>
              <a:ext uri="{FF2B5EF4-FFF2-40B4-BE49-F238E27FC236}">
                <a16:creationId xmlns:a16="http://schemas.microsoft.com/office/drawing/2014/main" id="{164F1D42-7EED-CC8C-1D38-B5892BDF4B5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77</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11_t">
            <a:extLst>
              <a:ext uri="{FF2B5EF4-FFF2-40B4-BE49-F238E27FC236}">
                <a16:creationId xmlns:a16="http://schemas.microsoft.com/office/drawing/2014/main" id="{6C49C5AF-D457-C609-DD64-F1209EE0C048}"/>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169;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118;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115</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0_t">
            <a:extLst>
              <a:ext uri="{FF2B5EF4-FFF2-40B4-BE49-F238E27FC236}">
                <a16:creationId xmlns:a16="http://schemas.microsoft.com/office/drawing/2014/main" id="{20485D29-1629-AC68-E01D-5D7CBAA80C92}"/>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176;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123;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122</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0_c" descr="Trust mean score trend data for Q7, plotted against the national average. ">
            <a:extLst>
              <a:ext uri="{FF2B5EF4-FFF2-40B4-BE49-F238E27FC236}">
                <a16:creationId xmlns:a16="http://schemas.microsoft.com/office/drawing/2014/main" id="{8DB08507-DED0-9992-2FBF-7E3F16D88D23}"/>
              </a:ext>
            </a:extLst>
          </p:cNvPr>
          <p:cNvGraphicFramePr/>
          <p:nvPr>
            <p:extLst>
              <p:ext uri="{D42A27DB-BD31-4B8C-83A1-F6EECF244321}">
                <p14:modId xmlns:p14="http://schemas.microsoft.com/office/powerpoint/2010/main" val="1664535876"/>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0_sig" descr="Significant changes 2021 vs 2020&#10;Significant changes 2021 vs 2019" title="Significant changes">
            <a:extLst>
              <a:ext uri="{FF2B5EF4-FFF2-40B4-BE49-F238E27FC236}">
                <a16:creationId xmlns:a16="http://schemas.microsoft.com/office/drawing/2014/main" id="{60FA7A01-596C-65C4-3541-8AEBD0E939F1}"/>
              </a:ext>
            </a:extLst>
          </p:cNvPr>
          <p:cNvGraphicFramePr>
            <a:graphicFrameLocks noGrp="1"/>
          </p:cNvGraphicFramePr>
          <p:nvPr>
            <p:extLst>
              <p:ext uri="{D42A27DB-BD31-4B8C-83A1-F6EECF244321}">
                <p14:modId xmlns:p14="http://schemas.microsoft.com/office/powerpoint/2010/main" val="1122987750"/>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7" name="Q11_sig" descr="Significant changes 2021 vs 2020&#10;Significant changes 2021 vs 2019" title="Significant changes">
            <a:extLst>
              <a:ext uri="{FF2B5EF4-FFF2-40B4-BE49-F238E27FC236}">
                <a16:creationId xmlns:a16="http://schemas.microsoft.com/office/drawing/2014/main" id="{D08D8989-5C29-1BB1-A4B1-473CCB081F0C}"/>
              </a:ext>
            </a:extLst>
          </p:cNvPr>
          <p:cNvGraphicFramePr>
            <a:graphicFrameLocks noGrp="1"/>
          </p:cNvGraphicFramePr>
          <p:nvPr>
            <p:extLst>
              <p:ext uri="{D42A27DB-BD31-4B8C-83A1-F6EECF244321}">
                <p14:modId xmlns:p14="http://schemas.microsoft.com/office/powerpoint/2010/main" val="1195569167"/>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11_c" descr="Trust mean score trend data for Q7, plotted against the national average. ">
            <a:extLst>
              <a:ext uri="{FF2B5EF4-FFF2-40B4-BE49-F238E27FC236}">
                <a16:creationId xmlns:a16="http://schemas.microsoft.com/office/drawing/2014/main" id="{EB6FB0AA-A8B9-C20E-5E82-AD3FF59B313B}"/>
              </a:ext>
            </a:extLst>
          </p:cNvPr>
          <p:cNvGraphicFramePr/>
          <p:nvPr>
            <p:extLst>
              <p:ext uri="{D42A27DB-BD31-4B8C-83A1-F6EECF244321}">
                <p14:modId xmlns:p14="http://schemas.microsoft.com/office/powerpoint/2010/main" val="3482283607"/>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21822856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031183-B5A7-BB57-9D9A-010FECFD818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A5E2D63-8DCB-9DF0-3D38-94D682985CA1}"/>
              </a:ext>
            </a:extLst>
          </p:cNvPr>
          <p:cNvSpPr>
            <a:spLocks noGrp="1"/>
          </p:cNvSpPr>
          <p:nvPr>
            <p:ph type="title"/>
          </p:nvPr>
        </p:nvSpPr>
        <p:spPr>
          <a:xfrm>
            <a:off x="419970" y="509078"/>
            <a:ext cx="11417697" cy="654856"/>
          </a:xfrm>
        </p:spPr>
        <p:txBody>
          <a:bodyPr>
            <a:normAutofit/>
          </a:bodyPr>
          <a:lstStyle/>
          <a:p>
            <a:r>
              <a:rPr lang="en-US"/>
              <a:t>Section 2. Mental Health Team </a:t>
            </a:r>
            <a:r>
              <a:rPr lang="en-GB"/>
              <a:t>(continued)</a:t>
            </a:r>
          </a:p>
        </p:txBody>
      </p:sp>
      <p:sp>
        <p:nvSpPr>
          <p:cNvPr id="45" name="Slide Number Placeholder 1">
            <a:extLst>
              <a:ext uri="{FF2B5EF4-FFF2-40B4-BE49-F238E27FC236}">
                <a16:creationId xmlns:a16="http://schemas.microsoft.com/office/drawing/2014/main" id="{C53BC84F-87E5-FEB4-3516-398A840A53C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78</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12_t">
            <a:extLst>
              <a:ext uri="{FF2B5EF4-FFF2-40B4-BE49-F238E27FC236}">
                <a16:creationId xmlns:a16="http://schemas.microsoft.com/office/drawing/2014/main" id="{B57C6FE4-0AE2-B01A-52BE-DB2D03CB6470}"/>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167;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116;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113</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2_c" descr="Trust mean score trend data for Q7, plotted against the national average. ">
            <a:extLst>
              <a:ext uri="{FF2B5EF4-FFF2-40B4-BE49-F238E27FC236}">
                <a16:creationId xmlns:a16="http://schemas.microsoft.com/office/drawing/2014/main" id="{8177CA93-3772-A0C9-30EE-F06C500EB610}"/>
              </a:ext>
            </a:extLst>
          </p:cNvPr>
          <p:cNvGraphicFramePr/>
          <p:nvPr>
            <p:extLst>
              <p:ext uri="{D42A27DB-BD31-4B8C-83A1-F6EECF244321}">
                <p14:modId xmlns:p14="http://schemas.microsoft.com/office/powerpoint/2010/main" val="1866780440"/>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2_sig" descr="Significant changes 2021 vs 2020&#10;Significant changes 2021 vs 2019" title="Significant changes">
            <a:extLst>
              <a:ext uri="{FF2B5EF4-FFF2-40B4-BE49-F238E27FC236}">
                <a16:creationId xmlns:a16="http://schemas.microsoft.com/office/drawing/2014/main" id="{E18303F8-3251-DF81-1038-F1AB95F1E36B}"/>
              </a:ext>
            </a:extLst>
          </p:cNvPr>
          <p:cNvGraphicFramePr>
            <a:graphicFrameLocks noGrp="1"/>
          </p:cNvGraphicFramePr>
          <p:nvPr>
            <p:extLst>
              <p:ext uri="{D42A27DB-BD31-4B8C-83A1-F6EECF244321}">
                <p14:modId xmlns:p14="http://schemas.microsoft.com/office/powerpoint/2010/main" val="1697147879"/>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164373366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FD45D-BBA9-5982-8A52-D0F9FD9AF34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BCFEB4D-D95A-CC8F-BF49-8B8E62CF8945}"/>
              </a:ext>
            </a:extLst>
          </p:cNvPr>
          <p:cNvSpPr>
            <a:spLocks noGrp="1"/>
          </p:cNvSpPr>
          <p:nvPr>
            <p:ph type="title"/>
          </p:nvPr>
        </p:nvSpPr>
        <p:spPr>
          <a:xfrm>
            <a:off x="419970" y="509078"/>
            <a:ext cx="11417697" cy="654856"/>
          </a:xfrm>
        </p:spPr>
        <p:txBody>
          <a:bodyPr>
            <a:normAutofit/>
          </a:bodyPr>
          <a:lstStyle/>
          <a:p>
            <a:r>
              <a:rPr lang="en-US"/>
              <a:t>Section 3. Your care</a:t>
            </a:r>
            <a:endParaRPr lang="en-GB"/>
          </a:p>
        </p:txBody>
      </p:sp>
      <p:sp>
        <p:nvSpPr>
          <p:cNvPr id="45" name="Slide Number Placeholder 1">
            <a:extLst>
              <a:ext uri="{FF2B5EF4-FFF2-40B4-BE49-F238E27FC236}">
                <a16:creationId xmlns:a16="http://schemas.microsoft.com/office/drawing/2014/main" id="{251A733E-E48C-A8E7-0675-EC813C884AC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79</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17_t">
            <a:extLst>
              <a:ext uri="{FF2B5EF4-FFF2-40B4-BE49-F238E27FC236}">
                <a16:creationId xmlns:a16="http://schemas.microsoft.com/office/drawing/2014/main" id="{143B76BE-491F-F9DD-3CCA-715DA065DDDA}"/>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141;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87;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93</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6_t">
            <a:extLst>
              <a:ext uri="{FF2B5EF4-FFF2-40B4-BE49-F238E27FC236}">
                <a16:creationId xmlns:a16="http://schemas.microsoft.com/office/drawing/2014/main" id="{106FC5B6-EBF8-E656-499E-5212B0A51A75}"/>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102;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97</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6_c" descr="Trust mean score trend data for Q7, plotted against the national average. ">
            <a:extLst>
              <a:ext uri="{FF2B5EF4-FFF2-40B4-BE49-F238E27FC236}">
                <a16:creationId xmlns:a16="http://schemas.microsoft.com/office/drawing/2014/main" id="{3F920A9A-5F15-7638-5086-6B7016699EEC}"/>
              </a:ext>
            </a:extLst>
          </p:cNvPr>
          <p:cNvGraphicFramePr/>
          <p:nvPr>
            <p:extLst>
              <p:ext uri="{D42A27DB-BD31-4B8C-83A1-F6EECF244321}">
                <p14:modId xmlns:p14="http://schemas.microsoft.com/office/powerpoint/2010/main" val="1553497501"/>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6_sig" descr="Significant changes 2021 vs 2020&#10;Significant changes 2021 vs 2019" title="Significant changes">
            <a:extLst>
              <a:ext uri="{FF2B5EF4-FFF2-40B4-BE49-F238E27FC236}">
                <a16:creationId xmlns:a16="http://schemas.microsoft.com/office/drawing/2014/main" id="{032B0A6E-2151-21C0-7DB8-10A88AACE71D}"/>
              </a:ext>
            </a:extLst>
          </p:cNvPr>
          <p:cNvGraphicFramePr>
            <a:graphicFrameLocks noGrp="1"/>
          </p:cNvGraphicFramePr>
          <p:nvPr>
            <p:extLst>
              <p:ext uri="{D42A27DB-BD31-4B8C-83A1-F6EECF244321}">
                <p14:modId xmlns:p14="http://schemas.microsoft.com/office/powerpoint/2010/main" val="1956403752"/>
              </p:ext>
            </p:extLst>
          </p:nvPr>
        </p:nvGraphicFramePr>
        <p:xfrm>
          <a:off x="1227323"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7" name="Q17_sig" descr="Significant changes 2021 vs 2020&#10;Significant changes 2021 vs 2019" title="Significant changes">
            <a:extLst>
              <a:ext uri="{FF2B5EF4-FFF2-40B4-BE49-F238E27FC236}">
                <a16:creationId xmlns:a16="http://schemas.microsoft.com/office/drawing/2014/main" id="{50032D05-00C8-A41F-7499-85E8F93DB52B}"/>
              </a:ext>
            </a:extLst>
          </p:cNvPr>
          <p:cNvGraphicFramePr>
            <a:graphicFrameLocks noGrp="1"/>
          </p:cNvGraphicFramePr>
          <p:nvPr>
            <p:extLst>
              <p:ext uri="{D42A27DB-BD31-4B8C-83A1-F6EECF244321}">
                <p14:modId xmlns:p14="http://schemas.microsoft.com/office/powerpoint/2010/main" val="113137507"/>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17_c" descr="Trust mean score trend data for Q7, plotted against the national average. ">
            <a:extLst>
              <a:ext uri="{FF2B5EF4-FFF2-40B4-BE49-F238E27FC236}">
                <a16:creationId xmlns:a16="http://schemas.microsoft.com/office/drawing/2014/main" id="{E75AADF3-E453-D9F5-E085-018201B354E9}"/>
              </a:ext>
            </a:extLst>
          </p:cNvPr>
          <p:cNvGraphicFramePr/>
          <p:nvPr>
            <p:extLst>
              <p:ext uri="{D42A27DB-BD31-4B8C-83A1-F6EECF244321}">
                <p14:modId xmlns:p14="http://schemas.microsoft.com/office/powerpoint/2010/main" val="3657648593"/>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0543403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D6C1AA-0947-A3E2-F8F1-A6F7D4EA4B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83E423-EBBD-3BF2-B22E-98C57D825883}"/>
              </a:ext>
            </a:extLst>
          </p:cNvPr>
          <p:cNvSpPr>
            <a:spLocks noGrp="1"/>
          </p:cNvSpPr>
          <p:nvPr>
            <p:ph type="title"/>
          </p:nvPr>
        </p:nvSpPr>
        <p:spPr/>
        <p:txBody>
          <a:bodyPr>
            <a:normAutofit/>
          </a:bodyPr>
          <a:lstStyle/>
          <a:p>
            <a:r>
              <a:rPr lang="en-GB"/>
              <a:t>Using the survey results (continued)</a:t>
            </a:r>
          </a:p>
        </p:txBody>
      </p:sp>
      <p:sp>
        <p:nvSpPr>
          <p:cNvPr id="14" name="TextBox 13">
            <a:extLst>
              <a:ext uri="{FF2B5EF4-FFF2-40B4-BE49-F238E27FC236}">
                <a16:creationId xmlns:a16="http://schemas.microsoft.com/office/drawing/2014/main" id="{0A6AE630-42CA-987B-B45F-8AFD12C941B9}"/>
              </a:ext>
            </a:extLst>
          </p:cNvPr>
          <p:cNvSpPr txBox="1"/>
          <p:nvPr/>
        </p:nvSpPr>
        <p:spPr>
          <a:xfrm>
            <a:off x="381274" y="1274495"/>
            <a:ext cx="11268000" cy="5042339"/>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How to interpret the graphs in this report</a:t>
            </a:r>
            <a:endParaRPr lang="en-GB" sz="16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This report contains several types of graphs in this report that show how the score for your trust compares to the scores achieved by all trusts that took part in the survey. </a:t>
            </a:r>
          </a:p>
          <a:p>
            <a:pPr>
              <a:spcBef>
                <a:spcPts val="600"/>
              </a:spcBef>
              <a:spcAft>
                <a:spcPts val="600"/>
              </a:spcAft>
            </a:pPr>
            <a:r>
              <a:rPr lang="en-GB" sz="1200" dirty="0">
                <a:latin typeface="Arial" panose="020B0604020202020204" pitchFamily="34" charset="0"/>
                <a:cs typeface="Arial" panose="020B0604020202020204" pitchFamily="34" charset="0"/>
              </a:rPr>
              <a:t>The two chart types used in the sections ‘Benchmarking Adult Mental Health Services and Older People’s Mental Health Services’ use the ‘expected range’ technique to show how your trust compares to other trusts. </a:t>
            </a:r>
          </a:p>
          <a:p>
            <a:pPr>
              <a:spcBef>
                <a:spcPts val="600"/>
              </a:spcBef>
              <a:spcAft>
                <a:spcPts val="600"/>
              </a:spcAft>
            </a:pPr>
            <a:r>
              <a:rPr lang="en-GB" sz="1200" dirty="0">
                <a:latin typeface="Arial" panose="020B0604020202020204" pitchFamily="34" charset="0"/>
                <a:cs typeface="Arial" panose="020B0604020202020204" pitchFamily="34" charset="0"/>
              </a:rPr>
              <a:t>Where a question has less than 30 trusts with data, the ‘expected range’ technique has not been applied. Instead, your trust’s individual question score has been provided.  </a:t>
            </a:r>
          </a:p>
          <a:p>
            <a:pPr>
              <a:spcBef>
                <a:spcPts val="600"/>
              </a:spcBef>
              <a:spcAft>
                <a:spcPts val="600"/>
              </a:spcAft>
            </a:pPr>
            <a:r>
              <a:rPr lang="en-GB" sz="1200" dirty="0">
                <a:latin typeface="Arial" panose="020B0604020202020204" pitchFamily="34" charset="0"/>
                <a:cs typeface="Arial" panose="020B0604020202020204" pitchFamily="34" charset="0"/>
              </a:rPr>
              <a:t>For information on how to interpret these graphs, please refer to the </a:t>
            </a:r>
            <a:r>
              <a:rPr lang="en-GB" sz="1200" dirty="0">
                <a:latin typeface="Arial" panose="020B0604020202020204" pitchFamily="34" charset="0"/>
                <a:cs typeface="Arial" panose="020B0604020202020204" pitchFamily="34" charset="0"/>
                <a:hlinkClick r:id="rId3" action="ppaction://hlinksldjump"/>
              </a:rPr>
              <a:t>‘</a:t>
            </a:r>
            <a:r>
              <a:rPr lang="en-GB" sz="1200" dirty="0">
                <a:latin typeface="Arial" panose="020B0604020202020204" pitchFamily="34" charset="0"/>
                <a:cs typeface="Arial" panose="020B0604020202020204" pitchFamily="34" charset="0"/>
                <a:hlinkClick r:id="rId4" action="ppaction://hlinksldjump"/>
              </a:rPr>
              <a:t>How to interpret benchmarking in this report</a:t>
            </a:r>
            <a:r>
              <a:rPr lang="en-GB" sz="1200" dirty="0">
                <a:latin typeface="Arial" panose="020B0604020202020204" pitchFamily="34" charset="0"/>
                <a:cs typeface="Arial" panose="020B0604020202020204" pitchFamily="34" charset="0"/>
              </a:rPr>
              <a:t>’ slides.</a:t>
            </a:r>
            <a:endParaRPr lang="en-GB" sz="1200" b="1" dirty="0">
              <a:latin typeface="Arial" panose="020B0604020202020204" pitchFamily="34" charset="0"/>
              <a:cs typeface="Arial" panose="020B0604020202020204" pitchFamily="34" charset="0"/>
            </a:endParaRPr>
          </a:p>
          <a:p>
            <a:pPr>
              <a:spcBef>
                <a:spcPts val="600"/>
              </a:spcBef>
              <a:spcAft>
                <a:spcPts val="600"/>
              </a:spcAft>
            </a:pPr>
            <a:endParaRPr lang="en-GB" sz="12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Other data sources</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More information is available about the following topics at their respective websites, listed below:</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Full national results; technical document</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National and trust-level data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 all trusts who took part in the 2025 Community mental health survey.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Full details of the methodology for the survey, instructions for trusts and contractors to carry out the survey, and the survey development report can also be found on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NHS Surveys website</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on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7"/>
              </a:rPr>
              <a:t>NHS Patient Survey Programme</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including results from other surveys.</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about how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8"/>
              </a:rPr>
              <a:t>CQC monitors providers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D534BD01-079B-1937-8EB4-72EBF2A92DA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522719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B03448-97C5-44C8-3D63-A321B7FA64E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7DFFCF3-0109-A5F6-D8A8-00FE7E5EC328}"/>
              </a:ext>
            </a:extLst>
          </p:cNvPr>
          <p:cNvSpPr>
            <a:spLocks noGrp="1"/>
          </p:cNvSpPr>
          <p:nvPr>
            <p:ph type="title"/>
          </p:nvPr>
        </p:nvSpPr>
        <p:spPr>
          <a:xfrm>
            <a:off x="419970" y="509078"/>
            <a:ext cx="11417697" cy="654856"/>
          </a:xfrm>
        </p:spPr>
        <p:txBody>
          <a:bodyPr>
            <a:normAutofit/>
          </a:bodyPr>
          <a:lstStyle/>
          <a:p>
            <a:r>
              <a:rPr lang="en-US"/>
              <a:t>Section 3. Your care </a:t>
            </a:r>
            <a:r>
              <a:rPr lang="en-GB"/>
              <a:t>(continued)</a:t>
            </a:r>
          </a:p>
        </p:txBody>
      </p:sp>
      <p:sp>
        <p:nvSpPr>
          <p:cNvPr id="45" name="Slide Number Placeholder 1">
            <a:extLst>
              <a:ext uri="{FF2B5EF4-FFF2-40B4-BE49-F238E27FC236}">
                <a16:creationId xmlns:a16="http://schemas.microsoft.com/office/drawing/2014/main" id="{1D658A42-4B7A-0609-EBC3-7309152F093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80</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18_t">
            <a:extLst>
              <a:ext uri="{FF2B5EF4-FFF2-40B4-BE49-F238E27FC236}">
                <a16:creationId xmlns:a16="http://schemas.microsoft.com/office/drawing/2014/main" id="{39F3F9E2-C126-4CF8-F952-6F33584D2687}"/>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164;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117;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119</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8_c" descr="Trust mean score trend data for Q7, plotted against the national average. ">
            <a:extLst>
              <a:ext uri="{FF2B5EF4-FFF2-40B4-BE49-F238E27FC236}">
                <a16:creationId xmlns:a16="http://schemas.microsoft.com/office/drawing/2014/main" id="{4BA7ABCE-AA30-394E-4FD9-45252C86EAC8}"/>
              </a:ext>
            </a:extLst>
          </p:cNvPr>
          <p:cNvGraphicFramePr/>
          <p:nvPr>
            <p:extLst>
              <p:ext uri="{D42A27DB-BD31-4B8C-83A1-F6EECF244321}">
                <p14:modId xmlns:p14="http://schemas.microsoft.com/office/powerpoint/2010/main" val="3677634429"/>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8_sig" descr="Significant changes 2021 vs 2020&#10;Significant changes 2021 vs 2019" title="Significant changes">
            <a:extLst>
              <a:ext uri="{FF2B5EF4-FFF2-40B4-BE49-F238E27FC236}">
                <a16:creationId xmlns:a16="http://schemas.microsoft.com/office/drawing/2014/main" id="{3256FEA6-13B1-1939-9647-548BBC7867A0}"/>
              </a:ext>
            </a:extLst>
          </p:cNvPr>
          <p:cNvGraphicFramePr>
            <a:graphicFrameLocks noGrp="1"/>
          </p:cNvGraphicFramePr>
          <p:nvPr>
            <p:extLst>
              <p:ext uri="{D42A27DB-BD31-4B8C-83A1-F6EECF244321}">
                <p14:modId xmlns:p14="http://schemas.microsoft.com/office/powerpoint/2010/main" val="1080650860"/>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1181991253"/>
                  </a:ext>
                </a:extLst>
              </a:tr>
            </a:tbl>
          </a:graphicData>
        </a:graphic>
      </p:graphicFrame>
    </p:spTree>
    <p:extLst>
      <p:ext uri="{BB962C8B-B14F-4D97-AF65-F5344CB8AC3E}">
        <p14:creationId xmlns:p14="http://schemas.microsoft.com/office/powerpoint/2010/main" val="30180480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B7D9A-8AD1-06B9-9718-43E016A6469F}"/>
            </a:ext>
          </a:extLst>
        </p:cNvPr>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1BB1CCA5-B8D2-4238-628A-B42D9FA563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81</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53CF2DFB-033E-C626-8366-4F407008FFB7}"/>
              </a:ext>
            </a:extLst>
          </p:cNvPr>
          <p:cNvSpPr>
            <a:spLocks noGrp="1"/>
          </p:cNvSpPr>
          <p:nvPr>
            <p:ph type="title"/>
          </p:nvPr>
        </p:nvSpPr>
        <p:spPr>
          <a:xfrm>
            <a:off x="419970" y="509078"/>
            <a:ext cx="11417697" cy="654856"/>
          </a:xfrm>
        </p:spPr>
        <p:txBody>
          <a:bodyPr>
            <a:normAutofit/>
          </a:bodyPr>
          <a:lstStyle/>
          <a:p>
            <a:r>
              <a:rPr lang="en-US"/>
              <a:t>Section 4. Medication</a:t>
            </a:r>
            <a:endParaRPr lang="en-GB"/>
          </a:p>
        </p:txBody>
      </p:sp>
      <p:sp>
        <p:nvSpPr>
          <p:cNvPr id="3" name="organisation_info">
            <a:extLst>
              <a:ext uri="{FF2B5EF4-FFF2-40B4-BE49-F238E27FC236}">
                <a16:creationId xmlns:a16="http://schemas.microsoft.com/office/drawing/2014/main" id="{E8E85309-7FAC-B283-4CFA-3581DB15860C}"/>
              </a:ext>
            </a:extLst>
          </p:cNvPr>
          <p:cNvSpPr txBox="1">
            <a:spLocks/>
          </p:cNvSpPr>
          <p:nvPr/>
        </p:nvSpPr>
        <p:spPr>
          <a:xfrm>
            <a:off x="515938" y="1261669"/>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no data is available for this section. Question 20 has been revised for 2025, leading to questions 21 and 22 not retaining historical comparability to previous survey years.</a:t>
            </a:r>
            <a:endParaRPr lang="en-GB" sz="1400" b="0" dirty="0">
              <a:solidFill>
                <a:schemeClr val="tx1"/>
              </a:solidFill>
              <a:latin typeface="Arial" panose="020B0604020202020204" pitchFamily="34" charset="0"/>
              <a:cs typeface="Arial" panose="020B0604020202020204" pitchFamily="34" charset="0"/>
            </a:endParaRP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239719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5CFF91-878D-3F7D-36EF-F8037AA069C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A1B1114-BF0D-4C8E-298F-2D70B55A03DD}"/>
              </a:ext>
            </a:extLst>
          </p:cNvPr>
          <p:cNvSpPr>
            <a:spLocks noGrp="1"/>
          </p:cNvSpPr>
          <p:nvPr>
            <p:ph type="title"/>
          </p:nvPr>
        </p:nvSpPr>
        <p:spPr>
          <a:xfrm>
            <a:off x="419970" y="509078"/>
            <a:ext cx="11417697" cy="654856"/>
          </a:xfrm>
        </p:spPr>
        <p:txBody>
          <a:bodyPr>
            <a:normAutofit/>
          </a:bodyPr>
          <a:lstStyle/>
          <a:p>
            <a:r>
              <a:rPr lang="en-US"/>
              <a:t>Section 5. Psychological Therapies</a:t>
            </a:r>
            <a:endParaRPr lang="en-GB"/>
          </a:p>
        </p:txBody>
      </p:sp>
      <p:sp>
        <p:nvSpPr>
          <p:cNvPr id="45" name="Slide Number Placeholder 1">
            <a:extLst>
              <a:ext uri="{FF2B5EF4-FFF2-40B4-BE49-F238E27FC236}">
                <a16:creationId xmlns:a16="http://schemas.microsoft.com/office/drawing/2014/main" id="{6BD5C2BD-E419-B051-AFDA-11A48B9085A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82</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3" name="Q25_c" descr="Trust mean score trend data for Q7, plotted against the national average. ">
            <a:extLst>
              <a:ext uri="{FF2B5EF4-FFF2-40B4-BE49-F238E27FC236}">
                <a16:creationId xmlns:a16="http://schemas.microsoft.com/office/drawing/2014/main" id="{A1D2307B-2928-958B-9B8E-E9DF5535AC5F}"/>
              </a:ext>
            </a:extLst>
          </p:cNvPr>
          <p:cNvGraphicFramePr/>
          <p:nvPr>
            <p:extLst>
              <p:ext uri="{D42A27DB-BD31-4B8C-83A1-F6EECF244321}">
                <p14:modId xmlns:p14="http://schemas.microsoft.com/office/powerpoint/2010/main" val="3989174156"/>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25_sig" descr="Significant changes 2021 vs 2020&#10;Significant changes 2021 vs 2019" title="Significant changes">
            <a:extLst>
              <a:ext uri="{FF2B5EF4-FFF2-40B4-BE49-F238E27FC236}">
                <a16:creationId xmlns:a16="http://schemas.microsoft.com/office/drawing/2014/main" id="{963BF380-FAC1-CEC1-2D41-EE847DD406C0}"/>
              </a:ext>
            </a:extLst>
          </p:cNvPr>
          <p:cNvGraphicFramePr>
            <a:graphicFrameLocks noGrp="1"/>
          </p:cNvGraphicFramePr>
          <p:nvPr>
            <p:extLst>
              <p:ext uri="{D42A27DB-BD31-4B8C-83A1-F6EECF244321}">
                <p14:modId xmlns:p14="http://schemas.microsoft.com/office/powerpoint/2010/main" val="2052388886"/>
              </p:ext>
            </p:extLst>
          </p:nvPr>
        </p:nvGraphicFramePr>
        <p:xfrm>
          <a:off x="1227323"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338904345"/>
                  </a:ext>
                </a:extLst>
              </a:tr>
            </a:tbl>
          </a:graphicData>
        </a:graphic>
      </p:graphicFrame>
      <p:sp>
        <p:nvSpPr>
          <p:cNvPr id="6" name="Q25_t">
            <a:extLst>
              <a:ext uri="{FF2B5EF4-FFF2-40B4-BE49-F238E27FC236}">
                <a16:creationId xmlns:a16="http://schemas.microsoft.com/office/drawing/2014/main" id="{4F139FBE-912D-A57C-B348-E2DF98AD8A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received any therapy in the last 12 months for their mental health needs.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38;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46</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938637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5DC96-55F5-5242-4957-D719A1622211}"/>
            </a:ext>
          </a:extLst>
        </p:cNvPr>
        <p:cNvGrpSpPr/>
        <p:nvPr/>
      </p:nvGrpSpPr>
      <p:grpSpPr>
        <a:xfrm>
          <a:off x="0" y="0"/>
          <a:ext cx="0" cy="0"/>
          <a:chOff x="0" y="0"/>
          <a:chExt cx="0" cy="0"/>
        </a:xfrm>
      </p:grpSpPr>
      <p:sp>
        <p:nvSpPr>
          <p:cNvPr id="11" name="Title 3">
            <a:extLst>
              <a:ext uri="{FF2B5EF4-FFF2-40B4-BE49-F238E27FC236}">
                <a16:creationId xmlns:a16="http://schemas.microsoft.com/office/drawing/2014/main" id="{5A7C3399-DEEC-4D80-823D-4A5CF3CE4564}"/>
              </a:ext>
            </a:extLst>
          </p:cNvPr>
          <p:cNvSpPr>
            <a:spLocks noGrp="1"/>
          </p:cNvSpPr>
          <p:nvPr>
            <p:ph type="title"/>
          </p:nvPr>
        </p:nvSpPr>
        <p:spPr>
          <a:xfrm>
            <a:off x="419970" y="509078"/>
            <a:ext cx="11417697" cy="654856"/>
          </a:xfrm>
        </p:spPr>
        <p:txBody>
          <a:bodyPr>
            <a:normAutofit/>
          </a:bodyPr>
          <a:lstStyle/>
          <a:p>
            <a:r>
              <a:rPr lang="en-US"/>
              <a:t>Section 6. Crisis care support</a:t>
            </a:r>
            <a:endParaRPr lang="en-GB"/>
          </a:p>
        </p:txBody>
      </p:sp>
      <p:sp>
        <p:nvSpPr>
          <p:cNvPr id="2" name="Slide Number Placeholder 1">
            <a:extLst>
              <a:ext uri="{FF2B5EF4-FFF2-40B4-BE49-F238E27FC236}">
                <a16:creationId xmlns:a16="http://schemas.microsoft.com/office/drawing/2014/main" id="{F58B3CED-7EE9-46DA-5786-88BD74808FB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1E6EEB85-7E89-75A6-EEFE-91D6580900D2}"/>
              </a:ext>
            </a:extLst>
          </p:cNvPr>
          <p:cNvSpPr txBox="1">
            <a:spLocks/>
          </p:cNvSpPr>
          <p:nvPr/>
        </p:nvSpPr>
        <p:spPr>
          <a:xfrm>
            <a:off x="515938" y="1314097"/>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that no data is available for this section due to question amendments, which means historical comparability with previous survey years cannot be maintained.</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818978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D3132-E67A-7BCB-8A98-12CE88A23C5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C2F805F-9976-978E-827A-16ED31C69C3C}"/>
              </a:ext>
            </a:extLst>
          </p:cNvPr>
          <p:cNvSpPr>
            <a:spLocks noGrp="1"/>
          </p:cNvSpPr>
          <p:nvPr>
            <p:ph type="title"/>
          </p:nvPr>
        </p:nvSpPr>
        <p:spPr>
          <a:xfrm>
            <a:off x="419970" y="509078"/>
            <a:ext cx="11417697" cy="654856"/>
          </a:xfrm>
        </p:spPr>
        <p:txBody>
          <a:bodyPr>
            <a:normAutofit/>
          </a:bodyPr>
          <a:lstStyle/>
          <a:p>
            <a:r>
              <a:rPr lang="en-US"/>
              <a:t>Section 7. Crisis care access</a:t>
            </a:r>
            <a:endParaRPr lang="en-GB"/>
          </a:p>
        </p:txBody>
      </p:sp>
      <p:sp>
        <p:nvSpPr>
          <p:cNvPr id="45" name="Slide Number Placeholder 1">
            <a:extLst>
              <a:ext uri="{FF2B5EF4-FFF2-40B4-BE49-F238E27FC236}">
                <a16:creationId xmlns:a16="http://schemas.microsoft.com/office/drawing/2014/main" id="{B67E8E23-91A1-8CBE-6978-34E657738D8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84</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26_t">
            <a:extLst>
              <a:ext uri="{FF2B5EF4-FFF2-40B4-BE49-F238E27FC236}">
                <a16:creationId xmlns:a16="http://schemas.microsoft.com/office/drawing/2014/main" id="{D802B284-6FBD-2819-A08E-8843153219C4}"/>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161;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109;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105</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26_c" descr="Trust mean score trend data for Q7, plotted against the national average. ">
            <a:extLst>
              <a:ext uri="{FF2B5EF4-FFF2-40B4-BE49-F238E27FC236}">
                <a16:creationId xmlns:a16="http://schemas.microsoft.com/office/drawing/2014/main" id="{F76072FA-3541-2CA0-7ED3-669BE1731A5C}"/>
              </a:ext>
            </a:extLst>
          </p:cNvPr>
          <p:cNvGraphicFramePr/>
          <p:nvPr>
            <p:extLst>
              <p:ext uri="{D42A27DB-BD31-4B8C-83A1-F6EECF244321}">
                <p14:modId xmlns:p14="http://schemas.microsoft.com/office/powerpoint/2010/main" val="284110976"/>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26_sig" descr="Significant changes 2021 vs 2020&#10;Significant changes 2021 vs 2019" title="Significant changes">
            <a:extLst>
              <a:ext uri="{FF2B5EF4-FFF2-40B4-BE49-F238E27FC236}">
                <a16:creationId xmlns:a16="http://schemas.microsoft.com/office/drawing/2014/main" id="{3B1168F3-3FB9-C026-FB9B-01B704FF3530}"/>
              </a:ext>
            </a:extLst>
          </p:cNvPr>
          <p:cNvGraphicFramePr>
            <a:graphicFrameLocks noGrp="1"/>
          </p:cNvGraphicFramePr>
          <p:nvPr>
            <p:extLst>
              <p:ext uri="{D42A27DB-BD31-4B8C-83A1-F6EECF244321}">
                <p14:modId xmlns:p14="http://schemas.microsoft.com/office/powerpoint/2010/main" val="3556144510"/>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79005833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B0B405-15D8-09C2-9717-6AA921FF198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78689AC-42A4-7D7C-BA18-8EC9592AD3A1}"/>
              </a:ext>
            </a:extLst>
          </p:cNvPr>
          <p:cNvSpPr>
            <a:spLocks noGrp="1"/>
          </p:cNvSpPr>
          <p:nvPr>
            <p:ph type="title"/>
          </p:nvPr>
        </p:nvSpPr>
        <p:spPr>
          <a:xfrm>
            <a:off x="419970" y="509078"/>
            <a:ext cx="11417697" cy="654856"/>
          </a:xfrm>
        </p:spPr>
        <p:txBody>
          <a:bodyPr>
            <a:normAutofit/>
          </a:bodyPr>
          <a:lstStyle/>
          <a:p>
            <a:r>
              <a:rPr lang="en-US"/>
              <a:t>Section 8. </a:t>
            </a:r>
            <a:r>
              <a:rPr lang="en-GB"/>
              <a:t>Support with other areas of life</a:t>
            </a:r>
          </a:p>
        </p:txBody>
      </p:sp>
      <p:sp>
        <p:nvSpPr>
          <p:cNvPr id="45" name="Slide Number Placeholder 1">
            <a:extLst>
              <a:ext uri="{FF2B5EF4-FFF2-40B4-BE49-F238E27FC236}">
                <a16:creationId xmlns:a16="http://schemas.microsoft.com/office/drawing/2014/main" id="{84B68A11-07A5-1642-5313-4E6D156B3BD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85</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32_1_t">
            <a:extLst>
              <a:ext uri="{FF2B5EF4-FFF2-40B4-BE49-F238E27FC236}">
                <a16:creationId xmlns:a16="http://schemas.microsoft.com/office/drawing/2014/main" id="{6A3ABE8A-7D84-531D-BE4E-90B0CEDB66E8}"/>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149;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99;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106</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1_t">
            <a:extLst>
              <a:ext uri="{FF2B5EF4-FFF2-40B4-BE49-F238E27FC236}">
                <a16:creationId xmlns:a16="http://schemas.microsoft.com/office/drawing/2014/main" id="{EA1A4F6B-E8E9-76F5-91FE-38787A1F504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had support and did not need this, did not need support or did not have physical health needs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113;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83;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75</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1_c" descr="Trust mean score trend data for Q7, plotted against the national average. ">
            <a:extLst>
              <a:ext uri="{FF2B5EF4-FFF2-40B4-BE49-F238E27FC236}">
                <a16:creationId xmlns:a16="http://schemas.microsoft.com/office/drawing/2014/main" id="{C4FEB7A6-69DD-E586-230B-BD5D1A1C458E}"/>
              </a:ext>
            </a:extLst>
          </p:cNvPr>
          <p:cNvGraphicFramePr/>
          <p:nvPr>
            <p:extLst>
              <p:ext uri="{D42A27DB-BD31-4B8C-83A1-F6EECF244321}">
                <p14:modId xmlns:p14="http://schemas.microsoft.com/office/powerpoint/2010/main" val="824397497"/>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32_1_c" descr="Trust mean score trend data for Q7, plotted against the national average. ">
            <a:extLst>
              <a:ext uri="{FF2B5EF4-FFF2-40B4-BE49-F238E27FC236}">
                <a16:creationId xmlns:a16="http://schemas.microsoft.com/office/drawing/2014/main" id="{4F6ABAB3-1FF9-8B6A-E0A8-51C4A10B56D4}"/>
              </a:ext>
            </a:extLst>
          </p:cNvPr>
          <p:cNvGraphicFramePr/>
          <p:nvPr>
            <p:extLst>
              <p:ext uri="{D42A27DB-BD31-4B8C-83A1-F6EECF244321}">
                <p14:modId xmlns:p14="http://schemas.microsoft.com/office/powerpoint/2010/main" val="3510020643"/>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31_sig" descr="Significant changes 2021 vs 2020&#10;Significant changes 2021 vs 2019" title="Significant changes">
            <a:extLst>
              <a:ext uri="{FF2B5EF4-FFF2-40B4-BE49-F238E27FC236}">
                <a16:creationId xmlns:a16="http://schemas.microsoft.com/office/drawing/2014/main" id="{338DBFE9-47E5-129E-97FB-1DBA2FACD1A6}"/>
              </a:ext>
            </a:extLst>
          </p:cNvPr>
          <p:cNvGraphicFramePr>
            <a:graphicFrameLocks noGrp="1"/>
          </p:cNvGraphicFramePr>
          <p:nvPr>
            <p:extLst>
              <p:ext uri="{D42A27DB-BD31-4B8C-83A1-F6EECF244321}">
                <p14:modId xmlns:p14="http://schemas.microsoft.com/office/powerpoint/2010/main" val="1203540009"/>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32_1_sig" descr="Significant changes 2021 vs 2020&#10;Significant changes 2021 vs 2019" title="Significant changes">
            <a:extLst>
              <a:ext uri="{FF2B5EF4-FFF2-40B4-BE49-F238E27FC236}">
                <a16:creationId xmlns:a16="http://schemas.microsoft.com/office/drawing/2014/main" id="{9FB8EDC4-DD7D-63B9-CD7F-4EAADADF68F5}"/>
              </a:ext>
            </a:extLst>
          </p:cNvPr>
          <p:cNvGraphicFramePr>
            <a:graphicFrameLocks noGrp="1"/>
          </p:cNvGraphicFramePr>
          <p:nvPr>
            <p:extLst>
              <p:ext uri="{D42A27DB-BD31-4B8C-83A1-F6EECF244321}">
                <p14:modId xmlns:p14="http://schemas.microsoft.com/office/powerpoint/2010/main" val="2835446716"/>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425047505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7C2FF0-62EB-F376-E93A-ADC2E852C4B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F6CF79D-44C7-A989-F8D4-19BC8A9371C8}"/>
              </a:ext>
            </a:extLst>
          </p:cNvPr>
          <p:cNvSpPr>
            <a:spLocks noGrp="1"/>
          </p:cNvSpPr>
          <p:nvPr>
            <p:ph type="title"/>
          </p:nvPr>
        </p:nvSpPr>
        <p:spPr>
          <a:xfrm>
            <a:off x="419970" y="509078"/>
            <a:ext cx="11417697" cy="654856"/>
          </a:xfrm>
        </p:spPr>
        <p:txBody>
          <a:bodyPr>
            <a:normAutofit/>
          </a:bodyPr>
          <a:lstStyle/>
          <a:p>
            <a:r>
              <a:rPr lang="en-US"/>
              <a:t>Section 8. Support with other areas of life </a:t>
            </a:r>
            <a:r>
              <a:rPr lang="en-GB"/>
              <a:t>(continued)</a:t>
            </a:r>
          </a:p>
        </p:txBody>
      </p:sp>
      <p:sp>
        <p:nvSpPr>
          <p:cNvPr id="45" name="Slide Number Placeholder 1">
            <a:extLst>
              <a:ext uri="{FF2B5EF4-FFF2-40B4-BE49-F238E27FC236}">
                <a16:creationId xmlns:a16="http://schemas.microsoft.com/office/drawing/2014/main" id="{A314C2DA-F6A4-E8E9-61C4-F5B405D048F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86</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33_t">
            <a:extLst>
              <a:ext uri="{FF2B5EF4-FFF2-40B4-BE49-F238E27FC236}">
                <a16:creationId xmlns:a16="http://schemas.microsoft.com/office/drawing/2014/main" id="{F16C8417-26C4-84E1-D00D-15910B355176}"/>
              </a:ext>
            </a:extLst>
          </p:cNvPr>
          <p:cNvSpPr/>
          <p:nvPr/>
        </p:nvSpPr>
        <p:spPr>
          <a:xfrm>
            <a:off x="6826693" y="5857289"/>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this was not applicable to them have been excluded. Number of respondents: 2023</a:t>
            </a:r>
            <a:r>
              <a:rPr lang="en-GB" sz="900">
                <a:solidFill>
                  <a:srgbClr val="595959"/>
                </a:solidFill>
                <a:latin typeface="Arial" panose="020B0604020202020204" pitchFamily="34" charset="0"/>
                <a:cs typeface="Arial" panose="020B0604020202020204" pitchFamily="34" charset="0"/>
              </a:rPr>
              <a:t>: 118;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72;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86</a:t>
            </a:r>
            <a:endParaRPr lang="en-GB" sz="900" dirty="0">
              <a:solidFill>
                <a:srgbClr val="595959"/>
              </a:solidFill>
              <a:latin typeface="Arial" panose="020B0604020202020204" pitchFamily="34" charset="0"/>
              <a:cs typeface="Arial" panose="020B0604020202020204" pitchFamily="34" charset="0"/>
            </a:endParaRPr>
          </a:p>
        </p:txBody>
      </p:sp>
      <p:sp>
        <p:nvSpPr>
          <p:cNvPr id="3" name="Q32_2_t">
            <a:extLst>
              <a:ext uri="{FF2B5EF4-FFF2-40B4-BE49-F238E27FC236}">
                <a16:creationId xmlns:a16="http://schemas.microsoft.com/office/drawing/2014/main" id="{4BB867B8-DDB6-BA03-5CCA-55CF27CC4B84}"/>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110;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76;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77</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2_2_c" descr="Trust mean score trend data for Q7, plotted against the national average. ">
            <a:extLst>
              <a:ext uri="{FF2B5EF4-FFF2-40B4-BE49-F238E27FC236}">
                <a16:creationId xmlns:a16="http://schemas.microsoft.com/office/drawing/2014/main" id="{4830688F-D108-F87B-8984-F127123BDCE7}"/>
              </a:ext>
            </a:extLst>
          </p:cNvPr>
          <p:cNvGraphicFramePr/>
          <p:nvPr>
            <p:extLst>
              <p:ext uri="{D42A27DB-BD31-4B8C-83A1-F6EECF244321}">
                <p14:modId xmlns:p14="http://schemas.microsoft.com/office/powerpoint/2010/main" val="22138427"/>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33_c" descr="Trust mean score trend data for Q7, plotted against the national average. ">
            <a:extLst>
              <a:ext uri="{FF2B5EF4-FFF2-40B4-BE49-F238E27FC236}">
                <a16:creationId xmlns:a16="http://schemas.microsoft.com/office/drawing/2014/main" id="{BC5349FF-CC1F-5F1E-B9E4-8F725002B6E9}"/>
              </a:ext>
            </a:extLst>
          </p:cNvPr>
          <p:cNvGraphicFramePr/>
          <p:nvPr>
            <p:extLst>
              <p:ext uri="{D42A27DB-BD31-4B8C-83A1-F6EECF244321}">
                <p14:modId xmlns:p14="http://schemas.microsoft.com/office/powerpoint/2010/main" val="2545023097"/>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32_2_sig" descr="Significant changes 2021 vs 2020&#10;Significant changes 2021 vs 2019" title="Significant changes">
            <a:extLst>
              <a:ext uri="{FF2B5EF4-FFF2-40B4-BE49-F238E27FC236}">
                <a16:creationId xmlns:a16="http://schemas.microsoft.com/office/drawing/2014/main" id="{DDC34E98-C016-8F2B-EB10-593BF1C89400}"/>
              </a:ext>
            </a:extLst>
          </p:cNvPr>
          <p:cNvGraphicFramePr>
            <a:graphicFrameLocks noGrp="1"/>
          </p:cNvGraphicFramePr>
          <p:nvPr>
            <p:extLst>
              <p:ext uri="{D42A27DB-BD31-4B8C-83A1-F6EECF244321}">
                <p14:modId xmlns:p14="http://schemas.microsoft.com/office/powerpoint/2010/main" val="997015281"/>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33_sig" descr="Significant changes 2021 vs 2020&#10;Significant changes 2021 vs 2019" title="Significant changes">
            <a:extLst>
              <a:ext uri="{FF2B5EF4-FFF2-40B4-BE49-F238E27FC236}">
                <a16:creationId xmlns:a16="http://schemas.microsoft.com/office/drawing/2014/main" id="{98D9E825-C02F-27B1-9CBD-6D276372EE35}"/>
              </a:ext>
            </a:extLst>
          </p:cNvPr>
          <p:cNvGraphicFramePr>
            <a:graphicFrameLocks noGrp="1"/>
          </p:cNvGraphicFramePr>
          <p:nvPr>
            <p:extLst>
              <p:ext uri="{D42A27DB-BD31-4B8C-83A1-F6EECF244321}">
                <p14:modId xmlns:p14="http://schemas.microsoft.com/office/powerpoint/2010/main" val="2129266908"/>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370174065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25C35-EECD-0888-6FDB-2FA518EFC9F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937124C-7279-D07C-6B95-75DC3E0008DC}"/>
              </a:ext>
            </a:extLst>
          </p:cNvPr>
          <p:cNvSpPr>
            <a:spLocks noGrp="1"/>
          </p:cNvSpPr>
          <p:nvPr>
            <p:ph type="title"/>
          </p:nvPr>
        </p:nvSpPr>
        <p:spPr>
          <a:xfrm>
            <a:off x="419970" y="509078"/>
            <a:ext cx="11417697" cy="654856"/>
          </a:xfrm>
        </p:spPr>
        <p:txBody>
          <a:bodyPr>
            <a:normAutofit/>
          </a:bodyPr>
          <a:lstStyle/>
          <a:p>
            <a:r>
              <a:rPr lang="en-US"/>
              <a:t>Section 9. Support in accessing care</a:t>
            </a:r>
            <a:endParaRPr lang="en-GB"/>
          </a:p>
        </p:txBody>
      </p:sp>
      <p:sp>
        <p:nvSpPr>
          <p:cNvPr id="45" name="Slide Number Placeholder 1">
            <a:extLst>
              <a:ext uri="{FF2B5EF4-FFF2-40B4-BE49-F238E27FC236}">
                <a16:creationId xmlns:a16="http://schemas.microsoft.com/office/drawing/2014/main" id="{AC3EA1AF-C248-733E-227B-1ECB78F267A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87</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34_t">
            <a:extLst>
              <a:ext uri="{FF2B5EF4-FFF2-40B4-BE49-F238E27FC236}">
                <a16:creationId xmlns:a16="http://schemas.microsoft.com/office/drawing/2014/main" id="{AA8CBDB3-9082-56F1-AE99-592A66F9665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139;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95;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93</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4_c" descr="Trust mean score trend data for Q7, plotted against the national average. ">
            <a:extLst>
              <a:ext uri="{FF2B5EF4-FFF2-40B4-BE49-F238E27FC236}">
                <a16:creationId xmlns:a16="http://schemas.microsoft.com/office/drawing/2014/main" id="{05D2A1E7-0C54-F16C-404F-06E7361C5F96}"/>
              </a:ext>
            </a:extLst>
          </p:cNvPr>
          <p:cNvGraphicFramePr/>
          <p:nvPr>
            <p:extLst>
              <p:ext uri="{D42A27DB-BD31-4B8C-83A1-F6EECF244321}">
                <p14:modId xmlns:p14="http://schemas.microsoft.com/office/powerpoint/2010/main" val="4283099260"/>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34_sig" descr="Significant changes 2021 vs 2020&#10;Significant changes 2021 vs 2019" title="Significant changes">
            <a:extLst>
              <a:ext uri="{FF2B5EF4-FFF2-40B4-BE49-F238E27FC236}">
                <a16:creationId xmlns:a16="http://schemas.microsoft.com/office/drawing/2014/main" id="{5F7E24C2-771F-FB8F-31EC-E0A6A9E8DB9D}"/>
              </a:ext>
            </a:extLst>
          </p:cNvPr>
          <p:cNvGraphicFramePr>
            <a:graphicFrameLocks noGrp="1"/>
          </p:cNvGraphicFramePr>
          <p:nvPr>
            <p:extLst>
              <p:ext uri="{D42A27DB-BD31-4B8C-83A1-F6EECF244321}">
                <p14:modId xmlns:p14="http://schemas.microsoft.com/office/powerpoint/2010/main" val="2156920074"/>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180253839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42B7E-427D-DEC6-757F-B9521F7003F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8232B05-75B5-0B2F-B943-475C266D6B4A}"/>
              </a:ext>
            </a:extLst>
          </p:cNvPr>
          <p:cNvSpPr>
            <a:spLocks noGrp="1"/>
          </p:cNvSpPr>
          <p:nvPr>
            <p:ph type="title"/>
          </p:nvPr>
        </p:nvSpPr>
        <p:spPr>
          <a:xfrm>
            <a:off x="419970" y="509078"/>
            <a:ext cx="11417697" cy="654856"/>
          </a:xfrm>
        </p:spPr>
        <p:txBody>
          <a:bodyPr>
            <a:normAutofit/>
          </a:bodyPr>
          <a:lstStyle/>
          <a:p>
            <a:r>
              <a:rPr lang="en-US"/>
              <a:t>Section 10. Respect, dignity and compassion</a:t>
            </a:r>
            <a:endParaRPr lang="en-GB"/>
          </a:p>
        </p:txBody>
      </p:sp>
      <p:sp>
        <p:nvSpPr>
          <p:cNvPr id="45" name="Slide Number Placeholder 1">
            <a:extLst>
              <a:ext uri="{FF2B5EF4-FFF2-40B4-BE49-F238E27FC236}">
                <a16:creationId xmlns:a16="http://schemas.microsoft.com/office/drawing/2014/main" id="{7FB682FE-5309-CB46-7756-A574A88890B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88</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39_t">
            <a:extLst>
              <a:ext uri="{FF2B5EF4-FFF2-40B4-BE49-F238E27FC236}">
                <a16:creationId xmlns:a16="http://schemas.microsoft.com/office/drawing/2014/main" id="{4381EECF-F6A9-5B36-1837-D62602388163}"/>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172;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122;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124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4_t">
            <a:extLst>
              <a:ext uri="{FF2B5EF4-FFF2-40B4-BE49-F238E27FC236}">
                <a16:creationId xmlns:a16="http://schemas.microsoft.com/office/drawing/2014/main" id="{D4443F62-FEB1-3F8A-370D-6586E0B7EAB1}"/>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173;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122;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122</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4_c" descr="Trust mean score trend data for Q7, plotted against the national average. ">
            <a:extLst>
              <a:ext uri="{FF2B5EF4-FFF2-40B4-BE49-F238E27FC236}">
                <a16:creationId xmlns:a16="http://schemas.microsoft.com/office/drawing/2014/main" id="{45442E3E-B470-44A6-9B3A-E9A858DC578E}"/>
              </a:ext>
            </a:extLst>
          </p:cNvPr>
          <p:cNvGraphicFramePr/>
          <p:nvPr>
            <p:extLst>
              <p:ext uri="{D42A27DB-BD31-4B8C-83A1-F6EECF244321}">
                <p14:modId xmlns:p14="http://schemas.microsoft.com/office/powerpoint/2010/main" val="2320730421"/>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39_c" descr="Trust mean score trend data for Q7, plotted against the national average. ">
            <a:extLst>
              <a:ext uri="{FF2B5EF4-FFF2-40B4-BE49-F238E27FC236}">
                <a16:creationId xmlns:a16="http://schemas.microsoft.com/office/drawing/2014/main" id="{6C120EC1-0E60-3BB8-8C64-2B55A8301369}"/>
              </a:ext>
            </a:extLst>
          </p:cNvPr>
          <p:cNvGraphicFramePr/>
          <p:nvPr>
            <p:extLst>
              <p:ext uri="{D42A27DB-BD31-4B8C-83A1-F6EECF244321}">
                <p14:modId xmlns:p14="http://schemas.microsoft.com/office/powerpoint/2010/main" val="4223080800"/>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14_sig" descr="Significant changes 2021 vs 2020&#10;Significant changes 2021 vs 2019" title="Significant changes">
            <a:extLst>
              <a:ext uri="{FF2B5EF4-FFF2-40B4-BE49-F238E27FC236}">
                <a16:creationId xmlns:a16="http://schemas.microsoft.com/office/drawing/2014/main" id="{407FED2B-4EE6-F4AD-47C2-7880DB07625F}"/>
              </a:ext>
            </a:extLst>
          </p:cNvPr>
          <p:cNvGraphicFramePr>
            <a:graphicFrameLocks noGrp="1"/>
          </p:cNvGraphicFramePr>
          <p:nvPr>
            <p:extLst>
              <p:ext uri="{D42A27DB-BD31-4B8C-83A1-F6EECF244321}">
                <p14:modId xmlns:p14="http://schemas.microsoft.com/office/powerpoint/2010/main" val="3465186258"/>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39_sig" descr="Significant changes 2021 vs 2020&#10;Significant changes 2021 vs 2019" title="Significant changes">
            <a:extLst>
              <a:ext uri="{FF2B5EF4-FFF2-40B4-BE49-F238E27FC236}">
                <a16:creationId xmlns:a16="http://schemas.microsoft.com/office/drawing/2014/main" id="{63762962-035E-24C6-EBC8-D01230D824E1}"/>
              </a:ext>
            </a:extLst>
          </p:cNvPr>
          <p:cNvGraphicFramePr>
            <a:graphicFrameLocks noGrp="1"/>
          </p:cNvGraphicFramePr>
          <p:nvPr>
            <p:extLst>
              <p:ext uri="{D42A27DB-BD31-4B8C-83A1-F6EECF244321}">
                <p14:modId xmlns:p14="http://schemas.microsoft.com/office/powerpoint/2010/main" val="4038549938"/>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205381078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81B78-B0A1-E860-129E-74651843AD9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8A98338-6566-9C90-CC90-0F75D8F18CEA}"/>
              </a:ext>
            </a:extLst>
          </p:cNvPr>
          <p:cNvSpPr>
            <a:spLocks noGrp="1"/>
          </p:cNvSpPr>
          <p:nvPr>
            <p:ph type="title"/>
          </p:nvPr>
        </p:nvSpPr>
        <p:spPr>
          <a:xfrm>
            <a:off x="419970" y="509078"/>
            <a:ext cx="11417697" cy="654856"/>
          </a:xfrm>
        </p:spPr>
        <p:txBody>
          <a:bodyPr>
            <a:normAutofit/>
          </a:bodyPr>
          <a:lstStyle/>
          <a:p>
            <a:r>
              <a:rPr lang="en-US"/>
              <a:t>Section 11. Overall experience</a:t>
            </a:r>
            <a:endParaRPr lang="en-GB"/>
          </a:p>
        </p:txBody>
      </p:sp>
      <p:sp>
        <p:nvSpPr>
          <p:cNvPr id="45" name="Slide Number Placeholder 1">
            <a:extLst>
              <a:ext uri="{FF2B5EF4-FFF2-40B4-BE49-F238E27FC236}">
                <a16:creationId xmlns:a16="http://schemas.microsoft.com/office/drawing/2014/main" id="{5D132827-311D-D8B4-CF32-598D93145C7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89</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38_t">
            <a:extLst>
              <a:ext uri="{FF2B5EF4-FFF2-40B4-BE49-F238E27FC236}">
                <a16:creationId xmlns:a16="http://schemas.microsoft.com/office/drawing/2014/main" id="{D7881A8D-FC83-975B-3402-6CDE4540B651}"/>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174;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120;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125 </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2" name="Q38_c" descr="Trust mean score trend data for Q7, plotted against the national average. ">
            <a:extLst>
              <a:ext uri="{FF2B5EF4-FFF2-40B4-BE49-F238E27FC236}">
                <a16:creationId xmlns:a16="http://schemas.microsoft.com/office/drawing/2014/main" id="{521C1FCD-CABE-3E37-F8A9-3656FBD88A83}"/>
              </a:ext>
            </a:extLst>
          </p:cNvPr>
          <p:cNvGraphicFramePr/>
          <p:nvPr>
            <p:extLst>
              <p:ext uri="{D42A27DB-BD31-4B8C-83A1-F6EECF244321}">
                <p14:modId xmlns:p14="http://schemas.microsoft.com/office/powerpoint/2010/main" val="1136420297"/>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38_sig" descr="Significant changes 2021 vs 2020&#10;Significant changes 2021 vs 2019" title="Significant changes">
            <a:extLst>
              <a:ext uri="{FF2B5EF4-FFF2-40B4-BE49-F238E27FC236}">
                <a16:creationId xmlns:a16="http://schemas.microsoft.com/office/drawing/2014/main" id="{D29C9B23-F109-439B-9C66-FD9130EDC186}"/>
              </a:ext>
            </a:extLst>
          </p:cNvPr>
          <p:cNvGraphicFramePr>
            <a:graphicFrameLocks noGrp="1"/>
          </p:cNvGraphicFramePr>
          <p:nvPr>
            <p:extLst>
              <p:ext uri="{D42A27DB-BD31-4B8C-83A1-F6EECF244321}">
                <p14:modId xmlns:p14="http://schemas.microsoft.com/office/powerpoint/2010/main" val="155131731"/>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6024563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7C2BFA8-D457-9106-3D01-2EAD3914717E}"/>
              </a:ext>
            </a:extLst>
          </p:cNvPr>
          <p:cNvSpPr>
            <a:spLocks noGrp="1"/>
          </p:cNvSpPr>
          <p:nvPr>
            <p:ph type="title"/>
          </p:nvPr>
        </p:nvSpPr>
        <p:spPr>
          <a:xfrm>
            <a:off x="628769" y="1403018"/>
            <a:ext cx="11102818" cy="1661993"/>
          </a:xfrm>
        </p:spPr>
        <p:txBody>
          <a:bodyPr/>
          <a:lstStyle/>
          <a:p>
            <a:r>
              <a:rPr lang="en-GB" b="1" dirty="0">
                <a:cs typeface="Arial" panose="020B0604020202020204" pitchFamily="34" charset="0"/>
              </a:rPr>
              <a:t>Scoring and Benchmarking</a:t>
            </a:r>
            <a:br>
              <a:rPr lang="en-GB" b="1" dirty="0">
                <a:cs typeface="Arial" panose="020B0604020202020204" pitchFamily="34" charset="0"/>
              </a:rPr>
            </a:br>
            <a:r>
              <a:rPr lang="en-GB" b="1" dirty="0">
                <a:latin typeface="Arial" panose="020B0604020202020204" pitchFamily="34" charset="0"/>
                <a:cs typeface="Arial" panose="020B0604020202020204" pitchFamily="34" charset="0"/>
              </a:rPr>
              <a:t>Adult Mental Health Services and Older People’s Mental Health Services</a:t>
            </a:r>
            <a:endParaRPr lang="en-GB" dirty="0">
              <a:latin typeface="Arial" panose="020B0604020202020204" pitchFamily="34" charset="0"/>
              <a:cs typeface="Arial" panose="020B0604020202020204" pitchFamily="34" charset="0"/>
            </a:endParaRPr>
          </a:p>
        </p:txBody>
      </p:sp>
      <p:sp>
        <p:nvSpPr>
          <p:cNvPr id="6" name="Title 4">
            <a:extLst>
              <a:ext uri="{FF2B5EF4-FFF2-40B4-BE49-F238E27FC236}">
                <a16:creationId xmlns:a16="http://schemas.microsoft.com/office/drawing/2014/main" id="{33431F9C-FDA3-18C9-8C1B-5ACB62CC3A4D}"/>
              </a:ext>
            </a:extLst>
          </p:cNvPr>
          <p:cNvSpPr txBox="1">
            <a:spLocks/>
          </p:cNvSpPr>
          <p:nvPr/>
        </p:nvSpPr>
        <p:spPr>
          <a:xfrm>
            <a:off x="628769" y="3262557"/>
            <a:ext cx="8728591" cy="215898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how your trust scored for each evaluative question in the survey, compared with other trusts that submitted </a:t>
            </a:r>
            <a:r>
              <a:rPr lang="en-US" sz="2000">
                <a:latin typeface="Arial" panose="020B0604020202020204" pitchFamily="34" charset="0"/>
                <a:cs typeface="Arial" panose="020B0604020202020204" pitchFamily="34" charset="0"/>
              </a:rPr>
              <a:t>Assessment Service Group data </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a:t>
            </a:r>
          </a:p>
        </p:txBody>
      </p:sp>
      <p:sp>
        <p:nvSpPr>
          <p:cNvPr id="2" name="Slide Number Placeholder 1">
            <a:extLst>
              <a:ext uri="{FF2B5EF4-FFF2-40B4-BE49-F238E27FC236}">
                <a16:creationId xmlns:a16="http://schemas.microsoft.com/office/drawing/2014/main" id="{D0277348-2B95-623C-7C46-A6FE2D6427D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09637876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5BE1B-540B-70E5-B076-8B7017E9EE2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C7511AD-1595-CE26-60B7-70A05987DC74}"/>
              </a:ext>
            </a:extLst>
          </p:cNvPr>
          <p:cNvSpPr>
            <a:spLocks noGrp="1"/>
          </p:cNvSpPr>
          <p:nvPr>
            <p:ph type="title"/>
          </p:nvPr>
        </p:nvSpPr>
        <p:spPr>
          <a:xfrm>
            <a:off x="419970" y="509078"/>
            <a:ext cx="11417697" cy="654856"/>
          </a:xfrm>
        </p:spPr>
        <p:txBody>
          <a:bodyPr>
            <a:normAutofit/>
          </a:bodyPr>
          <a:lstStyle/>
          <a:p>
            <a:r>
              <a:rPr lang="en-US"/>
              <a:t>Section 12. Feedback</a:t>
            </a:r>
            <a:endParaRPr lang="en-GB"/>
          </a:p>
        </p:txBody>
      </p:sp>
      <p:sp>
        <p:nvSpPr>
          <p:cNvPr id="45" name="Slide Number Placeholder 1">
            <a:extLst>
              <a:ext uri="{FF2B5EF4-FFF2-40B4-BE49-F238E27FC236}">
                <a16:creationId xmlns:a16="http://schemas.microsoft.com/office/drawing/2014/main" id="{E32BF590-B135-9AB7-7726-FE8AF53E48D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90</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40_t">
            <a:extLst>
              <a:ext uri="{FF2B5EF4-FFF2-40B4-BE49-F238E27FC236}">
                <a16:creationId xmlns:a16="http://schemas.microsoft.com/office/drawing/2014/main" id="{1DFA2614-7B8F-3FE5-AA88-19A68334571C}"/>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answered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153;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105;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99</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40_c" descr="Trust mean score trend data for Q7, plotted against the national average. ">
            <a:extLst>
              <a:ext uri="{FF2B5EF4-FFF2-40B4-BE49-F238E27FC236}">
                <a16:creationId xmlns:a16="http://schemas.microsoft.com/office/drawing/2014/main" id="{9B62AA50-8A9B-0F26-0359-BA6B97CCDECB}"/>
              </a:ext>
            </a:extLst>
          </p:cNvPr>
          <p:cNvGraphicFramePr/>
          <p:nvPr>
            <p:extLst>
              <p:ext uri="{D42A27DB-BD31-4B8C-83A1-F6EECF244321}">
                <p14:modId xmlns:p14="http://schemas.microsoft.com/office/powerpoint/2010/main" val="1163057251"/>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40_sig" descr="Significant changes 2021 vs 2020&#10;Significant changes 2021 vs 2019" title="Significant changes">
            <a:extLst>
              <a:ext uri="{FF2B5EF4-FFF2-40B4-BE49-F238E27FC236}">
                <a16:creationId xmlns:a16="http://schemas.microsoft.com/office/drawing/2014/main" id="{120B01A0-655D-8A10-D458-EB9D663E8FA9}"/>
              </a:ext>
            </a:extLst>
          </p:cNvPr>
          <p:cNvGraphicFramePr>
            <a:graphicFrameLocks noGrp="1"/>
          </p:cNvGraphicFramePr>
          <p:nvPr>
            <p:extLst>
              <p:ext uri="{D42A27DB-BD31-4B8C-83A1-F6EECF244321}">
                <p14:modId xmlns:p14="http://schemas.microsoft.com/office/powerpoint/2010/main" val="3220134611"/>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15298091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49A421-380C-AD27-118C-6362F35867F5}"/>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FCE109F6-748B-7C74-A9E9-D0BDB10CC61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91</a:t>
            </a:fld>
            <a:r>
              <a:rPr lang="en-GB" sz="900" b="1">
                <a:solidFill>
                  <a:schemeClr val="bg1"/>
                </a:solidFill>
                <a:latin typeface="Arial" panose="020B0604020202020204" pitchFamily="34" charset="0"/>
                <a:cs typeface="Arial" panose="020B0604020202020204" pitchFamily="34" charset="0"/>
              </a:rPr>
              <a:t>  </a:t>
            </a:r>
          </a:p>
        </p:txBody>
      </p:sp>
      <p:sp>
        <p:nvSpPr>
          <p:cNvPr id="6" name="Title 4">
            <a:extLst>
              <a:ext uri="{FF2B5EF4-FFF2-40B4-BE49-F238E27FC236}">
                <a16:creationId xmlns:a16="http://schemas.microsoft.com/office/drawing/2014/main" id="{D0A86E11-1CD2-CAEE-2E29-3E38A0E30743}"/>
              </a:ext>
            </a:extLst>
          </p:cNvPr>
          <p:cNvSpPr>
            <a:spLocks noGrp="1"/>
          </p:cNvSpPr>
          <p:nvPr>
            <p:ph type="title"/>
          </p:nvPr>
        </p:nvSpPr>
        <p:spPr>
          <a:xfrm>
            <a:off x="628768" y="1913524"/>
            <a:ext cx="9831565" cy="1846659"/>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Older People’s Mental Health Services</a:t>
            </a:r>
            <a:endParaRPr lang="en-GB">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5303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CE4795-344B-0B9E-15F8-6792863EB77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BEF1A00-5F5E-3932-4F8F-DCF46FBAC8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3">
            <a:extLst>
              <a:ext uri="{FF2B5EF4-FFF2-40B4-BE49-F238E27FC236}">
                <a16:creationId xmlns:a16="http://schemas.microsoft.com/office/drawing/2014/main" id="{5B9B6544-65FA-FB37-FB9F-40D70FABFF53}"/>
              </a:ext>
            </a:extLst>
          </p:cNvPr>
          <p:cNvSpPr>
            <a:spLocks noGrp="1"/>
          </p:cNvSpPr>
          <p:nvPr>
            <p:ph type="title"/>
          </p:nvPr>
        </p:nvSpPr>
        <p:spPr>
          <a:xfrm>
            <a:off x="419970" y="509078"/>
            <a:ext cx="11417697" cy="654856"/>
          </a:xfrm>
        </p:spPr>
        <p:txBody>
          <a:bodyPr>
            <a:normAutofit/>
          </a:bodyPr>
          <a:lstStyle/>
          <a:p>
            <a:r>
              <a:rPr lang="en-US" dirty="0"/>
              <a:t>Section 1. Support while waiting</a:t>
            </a:r>
            <a:endParaRPr lang="en-GB" dirty="0"/>
          </a:p>
        </p:txBody>
      </p:sp>
      <p:sp>
        <p:nvSpPr>
          <p:cNvPr id="11" name="organisation_info">
            <a:extLst>
              <a:ext uri="{FF2B5EF4-FFF2-40B4-BE49-F238E27FC236}">
                <a16:creationId xmlns:a16="http://schemas.microsoft.com/office/drawing/2014/main" id="{E6F1BAF2-889F-04B4-148F-4378061E0636}"/>
              </a:ext>
            </a:extLst>
          </p:cNvPr>
          <p:cNvSpPr txBox="1">
            <a:spLocks/>
          </p:cNvSpPr>
          <p:nvPr/>
        </p:nvSpPr>
        <p:spPr>
          <a:xfrm>
            <a:off x="515938" y="1305630"/>
            <a:ext cx="11358988" cy="801511"/>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no data is available for this section due to a low number of responses.</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1327456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FC6453-4B20-064B-8ED4-A1FA39E4F135}"/>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357AB47E-3ADA-4681-AA85-C38A8B17EF52}"/>
              </a:ext>
            </a:extLst>
          </p:cNvPr>
          <p:cNvSpPr txBox="1">
            <a:spLocks/>
          </p:cNvSpPr>
          <p:nvPr/>
        </p:nvSpPr>
        <p:spPr>
          <a:xfrm>
            <a:off x="419970" y="509078"/>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a:t>Section 2. Mental Health Team</a:t>
            </a:r>
          </a:p>
        </p:txBody>
      </p:sp>
      <p:sp>
        <p:nvSpPr>
          <p:cNvPr id="4" name="Q9_t">
            <a:extLst>
              <a:ext uri="{FF2B5EF4-FFF2-40B4-BE49-F238E27FC236}">
                <a16:creationId xmlns:a16="http://schemas.microsoft.com/office/drawing/2014/main" id="{0526073A-7C94-B6C2-EAE2-94E5A4324C35}"/>
              </a:ext>
            </a:extLst>
          </p:cNvPr>
          <p:cNvSpPr/>
          <p:nvPr/>
        </p:nvSpPr>
        <p:spPr>
          <a:xfrm>
            <a:off x="6836853" y="5811706"/>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39;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46</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5" name="Q8_t">
            <a:extLst>
              <a:ext uri="{FF2B5EF4-FFF2-40B4-BE49-F238E27FC236}">
                <a16:creationId xmlns:a16="http://schemas.microsoft.com/office/drawing/2014/main" id="{75FEB79D-8B82-7DAA-5FA2-A323A8FC1CB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39;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47</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8_c" descr="Trust mean score trend data for Q7, plotted against the national average. ">
            <a:extLst>
              <a:ext uri="{FF2B5EF4-FFF2-40B4-BE49-F238E27FC236}">
                <a16:creationId xmlns:a16="http://schemas.microsoft.com/office/drawing/2014/main" id="{6B909A65-3721-449B-1002-19C52204503A}"/>
              </a:ext>
            </a:extLst>
          </p:cNvPr>
          <p:cNvGraphicFramePr/>
          <p:nvPr>
            <p:extLst>
              <p:ext uri="{D42A27DB-BD31-4B8C-83A1-F6EECF244321}">
                <p14:modId xmlns:p14="http://schemas.microsoft.com/office/powerpoint/2010/main" val="1402365228"/>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Q8_sig" descr="Significant changes 2021 vs 2020&#10;Significant changes 2021 vs 2019" title="Significant changes">
            <a:extLst>
              <a:ext uri="{FF2B5EF4-FFF2-40B4-BE49-F238E27FC236}">
                <a16:creationId xmlns:a16="http://schemas.microsoft.com/office/drawing/2014/main" id="{F67B3F6C-A00E-E331-301C-F78C9C879923}"/>
              </a:ext>
            </a:extLst>
          </p:cNvPr>
          <p:cNvGraphicFramePr>
            <a:graphicFrameLocks noGrp="1"/>
          </p:cNvGraphicFramePr>
          <p:nvPr>
            <p:extLst>
              <p:ext uri="{D42A27DB-BD31-4B8C-83A1-F6EECF244321}">
                <p14:modId xmlns:p14="http://schemas.microsoft.com/office/powerpoint/2010/main" val="1351454058"/>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9_sig" descr="Significant changes 2021 vs 2020&#10;Significant changes 2021 vs 2019" title="Significant changes">
            <a:extLst>
              <a:ext uri="{FF2B5EF4-FFF2-40B4-BE49-F238E27FC236}">
                <a16:creationId xmlns:a16="http://schemas.microsoft.com/office/drawing/2014/main" id="{9D3D23DF-16F3-93D6-FC3B-AE1CE7AE3018}"/>
              </a:ext>
            </a:extLst>
          </p:cNvPr>
          <p:cNvGraphicFramePr>
            <a:graphicFrameLocks noGrp="1"/>
          </p:cNvGraphicFramePr>
          <p:nvPr>
            <p:extLst>
              <p:ext uri="{D42A27DB-BD31-4B8C-83A1-F6EECF244321}">
                <p14:modId xmlns:p14="http://schemas.microsoft.com/office/powerpoint/2010/main" val="111866793"/>
              </p:ext>
            </p:extLst>
          </p:nvPr>
        </p:nvGraphicFramePr>
        <p:xfrm>
          <a:off x="7047098"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9" name="Q9_c" descr="Trust mean score trend data for Q7, plotted against the national average. ">
            <a:extLst>
              <a:ext uri="{FF2B5EF4-FFF2-40B4-BE49-F238E27FC236}">
                <a16:creationId xmlns:a16="http://schemas.microsoft.com/office/drawing/2014/main" id="{4CF478F3-A3E6-44EB-7C1D-C372CC75D2C1}"/>
              </a:ext>
            </a:extLst>
          </p:cNvPr>
          <p:cNvGraphicFramePr/>
          <p:nvPr>
            <p:extLst>
              <p:ext uri="{D42A27DB-BD31-4B8C-83A1-F6EECF244321}">
                <p14:modId xmlns:p14="http://schemas.microsoft.com/office/powerpoint/2010/main" val="1656930372"/>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a:extLst>
              <a:ext uri="{FF2B5EF4-FFF2-40B4-BE49-F238E27FC236}">
                <a16:creationId xmlns:a16="http://schemas.microsoft.com/office/drawing/2014/main" id="{7EC85FAD-F9F6-894C-3AF0-38617623280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58284422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278C47-ED0B-892D-39C4-81BD2CCABFD9}"/>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ECCA16A3-B4F9-065F-716E-051DD2C93A15}"/>
              </a:ext>
            </a:extLst>
          </p:cNvPr>
          <p:cNvSpPr>
            <a:spLocks noGrp="1"/>
          </p:cNvSpPr>
          <p:nvPr>
            <p:ph type="title"/>
          </p:nvPr>
        </p:nvSpPr>
        <p:spPr>
          <a:xfrm>
            <a:off x="419970" y="509078"/>
            <a:ext cx="11417697" cy="654856"/>
          </a:xfrm>
        </p:spPr>
        <p:txBody>
          <a:bodyPr>
            <a:normAutofit/>
          </a:bodyPr>
          <a:lstStyle/>
          <a:p>
            <a:r>
              <a:rPr lang="en-US"/>
              <a:t>Section 2. Mental Health Team </a:t>
            </a:r>
            <a:r>
              <a:rPr lang="en-GB"/>
              <a:t>(continued)</a:t>
            </a:r>
          </a:p>
        </p:txBody>
      </p:sp>
      <p:sp>
        <p:nvSpPr>
          <p:cNvPr id="4" name="Q11_t">
            <a:extLst>
              <a:ext uri="{FF2B5EF4-FFF2-40B4-BE49-F238E27FC236}">
                <a16:creationId xmlns:a16="http://schemas.microsoft.com/office/drawing/2014/main" id="{207AD6FC-023A-3BA6-C874-5674628D62B4}"/>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38;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47</a:t>
            </a:r>
            <a:endParaRPr lang="en-GB" sz="900" dirty="0">
              <a:solidFill>
                <a:srgbClr val="595959"/>
              </a:solidFill>
              <a:latin typeface="Arial" panose="020B0604020202020204" pitchFamily="34" charset="0"/>
              <a:cs typeface="Arial" panose="020B0604020202020204" pitchFamily="34" charset="0"/>
            </a:endParaRPr>
          </a:p>
        </p:txBody>
      </p:sp>
      <p:sp>
        <p:nvSpPr>
          <p:cNvPr id="5" name="Q10_t">
            <a:extLst>
              <a:ext uri="{FF2B5EF4-FFF2-40B4-BE49-F238E27FC236}">
                <a16:creationId xmlns:a16="http://schemas.microsoft.com/office/drawing/2014/main" id="{ECD40C2D-1139-92EE-6E5B-4BD5F8D4EC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39;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50</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10_c" descr="Trust mean score trend data for Q7, plotted against the national average. ">
            <a:extLst>
              <a:ext uri="{FF2B5EF4-FFF2-40B4-BE49-F238E27FC236}">
                <a16:creationId xmlns:a16="http://schemas.microsoft.com/office/drawing/2014/main" id="{D6FEEDC0-177E-1CD7-0B99-7D0059EF39CA}"/>
              </a:ext>
            </a:extLst>
          </p:cNvPr>
          <p:cNvGraphicFramePr/>
          <p:nvPr>
            <p:extLst>
              <p:ext uri="{D42A27DB-BD31-4B8C-83A1-F6EECF244321}">
                <p14:modId xmlns:p14="http://schemas.microsoft.com/office/powerpoint/2010/main" val="158915322"/>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Q10_sig" descr="Significant changes 2021 vs 2020&#10;Significant changes 2021 vs 2019" title="Significant changes">
            <a:extLst>
              <a:ext uri="{FF2B5EF4-FFF2-40B4-BE49-F238E27FC236}">
                <a16:creationId xmlns:a16="http://schemas.microsoft.com/office/drawing/2014/main" id="{B68705EC-0F6E-6275-6F43-0E4F163F2F01}"/>
              </a:ext>
            </a:extLst>
          </p:cNvPr>
          <p:cNvGraphicFramePr>
            <a:graphicFrameLocks noGrp="1"/>
          </p:cNvGraphicFramePr>
          <p:nvPr>
            <p:extLst>
              <p:ext uri="{D42A27DB-BD31-4B8C-83A1-F6EECF244321}">
                <p14:modId xmlns:p14="http://schemas.microsoft.com/office/powerpoint/2010/main" val="1365607937"/>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11_sig" descr="Significant changes 2021 vs 2020&#10;Significant changes 2021 vs 2019" title="Significant changes">
            <a:extLst>
              <a:ext uri="{FF2B5EF4-FFF2-40B4-BE49-F238E27FC236}">
                <a16:creationId xmlns:a16="http://schemas.microsoft.com/office/drawing/2014/main" id="{069E7C31-989B-3C7A-16AD-D665CDE2AAC4}"/>
              </a:ext>
            </a:extLst>
          </p:cNvPr>
          <p:cNvGraphicFramePr>
            <a:graphicFrameLocks noGrp="1"/>
          </p:cNvGraphicFramePr>
          <p:nvPr>
            <p:extLst>
              <p:ext uri="{D42A27DB-BD31-4B8C-83A1-F6EECF244321}">
                <p14:modId xmlns:p14="http://schemas.microsoft.com/office/powerpoint/2010/main" val="2347551309"/>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9" name="Q11_c" descr="Trust mean score trend data for Q7, plotted against the national average. ">
            <a:extLst>
              <a:ext uri="{FF2B5EF4-FFF2-40B4-BE49-F238E27FC236}">
                <a16:creationId xmlns:a16="http://schemas.microsoft.com/office/drawing/2014/main" id="{DF46D7A8-BBAD-27B1-E4FB-9D014512C416}"/>
              </a:ext>
            </a:extLst>
          </p:cNvPr>
          <p:cNvGraphicFramePr/>
          <p:nvPr>
            <p:extLst>
              <p:ext uri="{D42A27DB-BD31-4B8C-83A1-F6EECF244321}">
                <p14:modId xmlns:p14="http://schemas.microsoft.com/office/powerpoint/2010/main" val="378378013"/>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a:extLst>
              <a:ext uri="{FF2B5EF4-FFF2-40B4-BE49-F238E27FC236}">
                <a16:creationId xmlns:a16="http://schemas.microsoft.com/office/drawing/2014/main" id="{1D234D8C-5043-ECC7-218F-451061A53FF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7019550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400133-B375-DE1F-E9E6-83EB9E65B6BA}"/>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2DBFC465-7981-15A7-84DF-7A5C9F5D9025}"/>
              </a:ext>
            </a:extLst>
          </p:cNvPr>
          <p:cNvSpPr>
            <a:spLocks noGrp="1"/>
          </p:cNvSpPr>
          <p:nvPr>
            <p:ph type="title"/>
          </p:nvPr>
        </p:nvSpPr>
        <p:spPr>
          <a:xfrm>
            <a:off x="419970" y="509078"/>
            <a:ext cx="11417697" cy="654856"/>
          </a:xfrm>
        </p:spPr>
        <p:txBody>
          <a:bodyPr>
            <a:normAutofit/>
          </a:bodyPr>
          <a:lstStyle/>
          <a:p>
            <a:r>
              <a:rPr lang="en-US"/>
              <a:t>Section 2. Mental Health Team </a:t>
            </a:r>
            <a:r>
              <a:rPr lang="en-GB"/>
              <a:t>(continued)</a:t>
            </a:r>
          </a:p>
        </p:txBody>
      </p:sp>
      <p:sp>
        <p:nvSpPr>
          <p:cNvPr id="4" name="Q12_t">
            <a:extLst>
              <a:ext uri="{FF2B5EF4-FFF2-40B4-BE49-F238E27FC236}">
                <a16:creationId xmlns:a16="http://schemas.microsoft.com/office/drawing/2014/main" id="{37EE2C4E-FB74-FF03-CA2B-3BF5FB5D75E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38;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44</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2_c" descr="Trust mean score trend data for Q7, plotted against the national average. ">
            <a:extLst>
              <a:ext uri="{FF2B5EF4-FFF2-40B4-BE49-F238E27FC236}">
                <a16:creationId xmlns:a16="http://schemas.microsoft.com/office/drawing/2014/main" id="{5A602353-C6AF-056C-04FB-9ED07968FC1A}"/>
              </a:ext>
            </a:extLst>
          </p:cNvPr>
          <p:cNvGraphicFramePr/>
          <p:nvPr>
            <p:extLst>
              <p:ext uri="{D42A27DB-BD31-4B8C-83A1-F6EECF244321}">
                <p14:modId xmlns:p14="http://schemas.microsoft.com/office/powerpoint/2010/main" val="2430597015"/>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12_sig" descr="Significant changes 2021 vs 2020&#10;Significant changes 2021 vs 2019" title="Significant changes">
            <a:extLst>
              <a:ext uri="{FF2B5EF4-FFF2-40B4-BE49-F238E27FC236}">
                <a16:creationId xmlns:a16="http://schemas.microsoft.com/office/drawing/2014/main" id="{35306F8A-19C6-0C7E-2855-14D578E508A0}"/>
              </a:ext>
            </a:extLst>
          </p:cNvPr>
          <p:cNvGraphicFramePr>
            <a:graphicFrameLocks noGrp="1"/>
          </p:cNvGraphicFramePr>
          <p:nvPr>
            <p:extLst>
              <p:ext uri="{D42A27DB-BD31-4B8C-83A1-F6EECF244321}">
                <p14:modId xmlns:p14="http://schemas.microsoft.com/office/powerpoint/2010/main" val="3073422056"/>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7C33B509-6911-31DE-CD1B-FAD196BE72E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4395413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4A1829-FBE7-F6AE-DC4E-71E82050AE58}"/>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37A78114-0110-163F-A50B-8DF11922D319}"/>
              </a:ext>
            </a:extLst>
          </p:cNvPr>
          <p:cNvSpPr>
            <a:spLocks noGrp="1"/>
          </p:cNvSpPr>
          <p:nvPr>
            <p:ph type="title"/>
          </p:nvPr>
        </p:nvSpPr>
        <p:spPr>
          <a:xfrm>
            <a:off x="419970" y="509078"/>
            <a:ext cx="11417697" cy="654856"/>
          </a:xfrm>
        </p:spPr>
        <p:txBody>
          <a:bodyPr>
            <a:normAutofit/>
          </a:bodyPr>
          <a:lstStyle/>
          <a:p>
            <a:r>
              <a:rPr lang="en-US"/>
              <a:t>Section 3. Your care</a:t>
            </a:r>
            <a:endParaRPr lang="en-GB"/>
          </a:p>
        </p:txBody>
      </p:sp>
      <p:sp>
        <p:nvSpPr>
          <p:cNvPr id="4" name="Q16_t">
            <a:extLst>
              <a:ext uri="{FF2B5EF4-FFF2-40B4-BE49-F238E27FC236}">
                <a16:creationId xmlns:a16="http://schemas.microsoft.com/office/drawing/2014/main" id="{3A03500D-A274-EA7C-6C63-BA1229A9C89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34;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46</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6_c" descr="Trust mean score trend data for Q7, plotted against the national average. ">
            <a:extLst>
              <a:ext uri="{FF2B5EF4-FFF2-40B4-BE49-F238E27FC236}">
                <a16:creationId xmlns:a16="http://schemas.microsoft.com/office/drawing/2014/main" id="{8FEC2433-CCAC-0D08-09D3-405553954B6B}"/>
              </a:ext>
            </a:extLst>
          </p:cNvPr>
          <p:cNvGraphicFramePr/>
          <p:nvPr>
            <p:extLst>
              <p:ext uri="{D42A27DB-BD31-4B8C-83A1-F6EECF244321}">
                <p14:modId xmlns:p14="http://schemas.microsoft.com/office/powerpoint/2010/main" val="1185254174"/>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16_sig" descr="Significant changes 2021 vs 2020&#10;Significant changes 2021 vs 2019" title="Significant changes">
            <a:extLst>
              <a:ext uri="{FF2B5EF4-FFF2-40B4-BE49-F238E27FC236}">
                <a16:creationId xmlns:a16="http://schemas.microsoft.com/office/drawing/2014/main" id="{6803B4EB-1E7D-9B6B-7483-8EBCDD8AFF18}"/>
              </a:ext>
            </a:extLst>
          </p:cNvPr>
          <p:cNvGraphicFramePr>
            <a:graphicFrameLocks noGrp="1"/>
          </p:cNvGraphicFramePr>
          <p:nvPr>
            <p:extLst>
              <p:ext uri="{D42A27DB-BD31-4B8C-83A1-F6EECF244321}">
                <p14:modId xmlns:p14="http://schemas.microsoft.com/office/powerpoint/2010/main" val="848612943"/>
              </p:ext>
            </p:extLst>
          </p:nvPr>
        </p:nvGraphicFramePr>
        <p:xfrm>
          <a:off x="1227323"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9" name="Slide Number Placeholder 1">
            <a:extLst>
              <a:ext uri="{FF2B5EF4-FFF2-40B4-BE49-F238E27FC236}">
                <a16:creationId xmlns:a16="http://schemas.microsoft.com/office/drawing/2014/main" id="{8B3108CD-E413-263A-4642-0C598682519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50674834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21A143-CB6C-69B5-B3E1-00B95AA688C2}"/>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41E093FA-416A-3C16-CE0D-852447CA563A}"/>
              </a:ext>
            </a:extLst>
          </p:cNvPr>
          <p:cNvSpPr>
            <a:spLocks noGrp="1"/>
          </p:cNvSpPr>
          <p:nvPr>
            <p:ph type="title"/>
          </p:nvPr>
        </p:nvSpPr>
        <p:spPr>
          <a:xfrm>
            <a:off x="419970" y="509078"/>
            <a:ext cx="11417697" cy="654856"/>
          </a:xfrm>
        </p:spPr>
        <p:txBody>
          <a:bodyPr>
            <a:normAutofit/>
          </a:bodyPr>
          <a:lstStyle/>
          <a:p>
            <a:r>
              <a:rPr lang="en-US"/>
              <a:t>Section 3. Your care </a:t>
            </a:r>
            <a:r>
              <a:rPr lang="en-GB"/>
              <a:t>(continued)</a:t>
            </a:r>
          </a:p>
        </p:txBody>
      </p:sp>
      <p:sp>
        <p:nvSpPr>
          <p:cNvPr id="4" name="Q18_t">
            <a:extLst>
              <a:ext uri="{FF2B5EF4-FFF2-40B4-BE49-F238E27FC236}">
                <a16:creationId xmlns:a16="http://schemas.microsoft.com/office/drawing/2014/main" id="{65AD612A-A8E9-D67C-215A-970D1B0F3948}"/>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38;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50</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8_c" descr="Trust mean score trend data for Q7, plotted against the national average. ">
            <a:extLst>
              <a:ext uri="{FF2B5EF4-FFF2-40B4-BE49-F238E27FC236}">
                <a16:creationId xmlns:a16="http://schemas.microsoft.com/office/drawing/2014/main" id="{5A5AE673-D98F-602C-3333-74F140EF5596}"/>
              </a:ext>
            </a:extLst>
          </p:cNvPr>
          <p:cNvGraphicFramePr/>
          <p:nvPr>
            <p:extLst>
              <p:ext uri="{D42A27DB-BD31-4B8C-83A1-F6EECF244321}">
                <p14:modId xmlns:p14="http://schemas.microsoft.com/office/powerpoint/2010/main" val="1172329718"/>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18_sig" descr="Significant changes 2021 vs 2020&#10;Significant changes 2021 vs 2019" title="Significant changes">
            <a:extLst>
              <a:ext uri="{FF2B5EF4-FFF2-40B4-BE49-F238E27FC236}">
                <a16:creationId xmlns:a16="http://schemas.microsoft.com/office/drawing/2014/main" id="{793AAA6D-A029-2634-D578-F5F4A7BE926B}"/>
              </a:ext>
            </a:extLst>
          </p:cNvPr>
          <p:cNvGraphicFramePr>
            <a:graphicFrameLocks noGrp="1"/>
          </p:cNvGraphicFramePr>
          <p:nvPr>
            <p:extLst>
              <p:ext uri="{D42A27DB-BD31-4B8C-83A1-F6EECF244321}">
                <p14:modId xmlns:p14="http://schemas.microsoft.com/office/powerpoint/2010/main" val="1715866642"/>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1181991253"/>
                  </a:ext>
                </a:extLst>
              </a:tr>
            </a:tbl>
          </a:graphicData>
        </a:graphic>
      </p:graphicFrame>
      <p:sp>
        <p:nvSpPr>
          <p:cNvPr id="2" name="Slide Number Placeholder 1">
            <a:extLst>
              <a:ext uri="{FF2B5EF4-FFF2-40B4-BE49-F238E27FC236}">
                <a16:creationId xmlns:a16="http://schemas.microsoft.com/office/drawing/2014/main" id="{A608BB6A-E1C8-1D49-ED97-A3E6E0D3E6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517785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72C205-49DC-9EBF-4DF7-B338E3DDD8F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9990252-7ADD-36DE-1AC7-DBBB0B979FB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3">
            <a:extLst>
              <a:ext uri="{FF2B5EF4-FFF2-40B4-BE49-F238E27FC236}">
                <a16:creationId xmlns:a16="http://schemas.microsoft.com/office/drawing/2014/main" id="{C5D770C9-DA20-FE1C-EF37-3A1BAFE90C76}"/>
              </a:ext>
            </a:extLst>
          </p:cNvPr>
          <p:cNvSpPr>
            <a:spLocks noGrp="1"/>
          </p:cNvSpPr>
          <p:nvPr>
            <p:ph type="title"/>
          </p:nvPr>
        </p:nvSpPr>
        <p:spPr>
          <a:xfrm>
            <a:off x="419970" y="509078"/>
            <a:ext cx="11417697" cy="654856"/>
          </a:xfrm>
        </p:spPr>
        <p:txBody>
          <a:bodyPr>
            <a:normAutofit/>
          </a:bodyPr>
          <a:lstStyle/>
          <a:p>
            <a:r>
              <a:rPr lang="en-US"/>
              <a:t>Section 4. Medication</a:t>
            </a:r>
            <a:endParaRPr lang="en-GB"/>
          </a:p>
        </p:txBody>
      </p:sp>
      <p:sp>
        <p:nvSpPr>
          <p:cNvPr id="11" name="organisation_info">
            <a:extLst>
              <a:ext uri="{FF2B5EF4-FFF2-40B4-BE49-F238E27FC236}">
                <a16:creationId xmlns:a16="http://schemas.microsoft.com/office/drawing/2014/main" id="{CCB9C5AF-F47C-E1F5-0674-D31F8F1B0F71}"/>
              </a:ext>
            </a:extLst>
          </p:cNvPr>
          <p:cNvSpPr txBox="1">
            <a:spLocks/>
          </p:cNvSpPr>
          <p:nvPr/>
        </p:nvSpPr>
        <p:spPr>
          <a:xfrm>
            <a:off x="515938" y="1305630"/>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no data is available for this section. Question 20 has been revised for 2025, leading to questions 21 and 22 not retaining historical comparability to previous survey years.</a:t>
            </a:r>
            <a:endParaRPr lang="en-GB" sz="1400" b="0" dirty="0">
              <a:solidFill>
                <a:schemeClr val="tx1"/>
              </a:solidFill>
              <a:latin typeface="Arial" panose="020B0604020202020204" pitchFamily="34" charset="0"/>
              <a:cs typeface="Arial" panose="020B0604020202020204" pitchFamily="34" charset="0"/>
            </a:endParaRP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475252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A5A9AE-3B1A-4727-C40C-31847F6126E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BB4CE54-31BF-AFAE-88CD-23512A2F12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3">
            <a:extLst>
              <a:ext uri="{FF2B5EF4-FFF2-40B4-BE49-F238E27FC236}">
                <a16:creationId xmlns:a16="http://schemas.microsoft.com/office/drawing/2014/main" id="{41B350BF-CA25-6CF0-FA06-10692E17BF74}"/>
              </a:ext>
            </a:extLst>
          </p:cNvPr>
          <p:cNvSpPr>
            <a:spLocks noGrp="1"/>
          </p:cNvSpPr>
          <p:nvPr>
            <p:ph type="title"/>
          </p:nvPr>
        </p:nvSpPr>
        <p:spPr>
          <a:xfrm>
            <a:off x="419970" y="509078"/>
            <a:ext cx="11417697" cy="654856"/>
          </a:xfrm>
        </p:spPr>
        <p:txBody>
          <a:bodyPr>
            <a:normAutofit/>
          </a:bodyPr>
          <a:lstStyle/>
          <a:p>
            <a:r>
              <a:rPr lang="en-US" dirty="0"/>
              <a:t>Section 5. Psychological Therapies</a:t>
            </a:r>
            <a:endParaRPr lang="en-GB" dirty="0"/>
          </a:p>
        </p:txBody>
      </p:sp>
      <p:sp>
        <p:nvSpPr>
          <p:cNvPr id="11" name="organisation_info">
            <a:extLst>
              <a:ext uri="{FF2B5EF4-FFF2-40B4-BE49-F238E27FC236}">
                <a16:creationId xmlns:a16="http://schemas.microsoft.com/office/drawing/2014/main" id="{73EEAE82-5B13-9D32-CE94-D431178DDF6E}"/>
              </a:ext>
            </a:extLst>
          </p:cNvPr>
          <p:cNvSpPr txBox="1">
            <a:spLocks/>
          </p:cNvSpPr>
          <p:nvPr/>
        </p:nvSpPr>
        <p:spPr>
          <a:xfrm>
            <a:off x="515938" y="1305630"/>
            <a:ext cx="11358988" cy="801511"/>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no data is available for this section due to a low number of responses.</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9807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Date2 xmlns="c497441b-d3fe-4788-8629-aff52d38f515" xsi:nil="true"/>
    <lcf76f155ced4ddcb4097134ff3c332f xmlns="c497441b-d3fe-4788-8629-aff52d38f515">
      <Terms xmlns="http://schemas.microsoft.com/office/infopath/2007/PartnerControls"/>
    </lcf76f155ced4ddcb4097134ff3c332f>
    <TaxCatchAll xmlns="1d162527-c308-4a98-98b8-9e726c57dd8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80EA4E9A0D10A4B86B174D08978D5EB" ma:contentTypeVersion="20" ma:contentTypeDescription="Create a new document." ma:contentTypeScope="" ma:versionID="4e1a5c445f8cb87e2083fc6ac96e8825">
  <xsd:schema xmlns:xsd="http://www.w3.org/2001/XMLSchema" xmlns:xs="http://www.w3.org/2001/XMLSchema" xmlns:p="http://schemas.microsoft.com/office/2006/metadata/properties" xmlns:ns2="c497441b-d3fe-4788-8629-aff52d38f515" xmlns:ns3="1d162527-c308-4a98-98b8-9e726c57dd8b" targetNamespace="http://schemas.microsoft.com/office/2006/metadata/properties" ma:root="true" ma:fieldsID="4714615642b11e9903dbe68d7aed2b9d" ns2:_="" ns3:_="">
    <xsd:import namespace="c497441b-d3fe-4788-8629-aff52d38f515"/>
    <xsd:import namespace="1d162527-c308-4a98-98b8-9e726c57dd8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Date2"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97441b-d3fe-4788-8629-aff52d38f5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Date2" ma:index="20" nillable="true" ma:displayName="Date2" ma:format="DateTime" ma:internalName="Date2">
      <xsd:simpleType>
        <xsd:restriction base="dms:DateTime"/>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8df9d8e5-705b-4129-800a-08ca17c575e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d162527-c308-4a98-98b8-9e726c57dd8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5f9b9cce-e594-4bda-ba48-132f42860941}" ma:internalName="TaxCatchAll" ma:showField="CatchAllData" ma:web="1d162527-c308-4a98-98b8-9e726c57dd8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2.xml><?xml version="1.0" encoding="utf-8"?>
<ds:datastoreItem xmlns:ds="http://schemas.openxmlformats.org/officeDocument/2006/customXml" ds:itemID="{AEF1FDA9-47CC-4565-96F4-EE972FE6E56B}">
  <ds:schemaRefs>
    <ds:schemaRef ds:uri="1d162527-c308-4a98-98b8-9e726c57dd8b"/>
    <ds:schemaRef ds:uri="c497441b-d3fe-4788-8629-aff52d38f51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C5E15CE6-1E2A-44B8-ADFC-5558971AEDE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497441b-d3fe-4788-8629-aff52d38f515"/>
    <ds:schemaRef ds:uri="1d162527-c308-4a98-98b8-9e726c57dd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3591</TotalTime>
  <Words>12829</Words>
  <Application>Microsoft Office PowerPoint</Application>
  <PresentationFormat>Widescreen</PresentationFormat>
  <Paragraphs>1582</Paragraphs>
  <Slides>122</Slides>
  <Notes>42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122</vt:i4>
      </vt:variant>
    </vt:vector>
  </HeadingPairs>
  <TitlesOfParts>
    <vt:vector size="130" baseType="lpstr">
      <vt:lpstr>Aptos</vt:lpstr>
      <vt:lpstr>Aptos Display</vt:lpstr>
      <vt:lpstr>Arial</vt:lpstr>
      <vt:lpstr>Arial Black</vt:lpstr>
      <vt:lpstr>Calibri</vt:lpstr>
      <vt:lpstr>Calibri Light</vt:lpstr>
      <vt:lpstr>Office Theme</vt:lpstr>
      <vt:lpstr>Custom Design</vt:lpstr>
      <vt:lpstr>Leicestershire Partnership NHS Trust</vt:lpstr>
      <vt:lpstr>Contents</vt:lpstr>
      <vt:lpstr>Background and methodology</vt:lpstr>
      <vt:lpstr>Background and methodology</vt:lpstr>
      <vt:lpstr>Background and methodology (continued)</vt:lpstr>
      <vt:lpstr>Key terms used in this report</vt:lpstr>
      <vt:lpstr>Using the survey results</vt:lpstr>
      <vt:lpstr>Using the survey results (continued)</vt:lpstr>
      <vt:lpstr>Scoring and Benchmarking Adult Mental Health Services and Older People’s Mental Health Services</vt:lpstr>
      <vt:lpstr>How questions are scored</vt:lpstr>
      <vt:lpstr>PowerPoint Presentation</vt:lpstr>
      <vt:lpstr>PowerPoint Presentation</vt:lpstr>
      <vt:lpstr>How to interpret charts in this report</vt:lpstr>
      <vt:lpstr>Assessment Service Group: Adult Mental Health Services</vt:lpstr>
      <vt:lpstr>Section 1. Support while waiting </vt:lpstr>
      <vt:lpstr>Section 1. Support while waiting (continued)</vt:lpstr>
      <vt:lpstr>Section 2. Mental Health Team </vt:lpstr>
      <vt:lpstr>Section 2. Mental Health Team (continued)</vt:lpstr>
      <vt:lpstr>Section 2. Mental Health Team (continued)</vt:lpstr>
      <vt:lpstr>Section 3. Your care </vt:lpstr>
      <vt:lpstr>Section 3. Your care (continued)</vt:lpstr>
      <vt:lpstr>Section 3. Your care (continued)</vt:lpstr>
      <vt:lpstr>Section 4. Medication</vt:lpstr>
      <vt:lpstr>Section 4. Medication (continued)</vt:lpstr>
      <vt:lpstr>Section 4. Medication (continued)</vt:lpstr>
      <vt:lpstr>Section 5. Psychological therapies </vt:lpstr>
      <vt:lpstr>Section 5. Psychological therapies (continued)</vt:lpstr>
      <vt:lpstr>Section 6. Crisis care support </vt:lpstr>
      <vt:lpstr>Section 6. Crisis care support (continued)</vt:lpstr>
      <vt:lpstr>Section 7. Crisis care access </vt:lpstr>
      <vt:lpstr>Section 7. Crisis care access (continued)</vt:lpstr>
      <vt:lpstr>Section 8. Support with other areas of life</vt:lpstr>
      <vt:lpstr>Section 8. Support with other areas of life (continued)</vt:lpstr>
      <vt:lpstr>Section 8. Support with other areas of life (continued)</vt:lpstr>
      <vt:lpstr>Section 9. Support in accessing care </vt:lpstr>
      <vt:lpstr>Section 9. Support in accessing care (continued)</vt:lpstr>
      <vt:lpstr>Section 10. Respect, dignity and compassion </vt:lpstr>
      <vt:lpstr>Section 10. Respect, dignity and compassion (continued)</vt:lpstr>
      <vt:lpstr>Section 11. Overall experience</vt:lpstr>
      <vt:lpstr>Section 11. Overall experience (continued)</vt:lpstr>
      <vt:lpstr>PowerPoint Presentation</vt:lpstr>
      <vt:lpstr>Section 12. Feedback (continued)</vt:lpstr>
      <vt:lpstr>Assessment Service Group: Older People’s Mental Health Services</vt:lpstr>
      <vt:lpstr>Section 1. Support while waiting </vt:lpstr>
      <vt:lpstr>Section 1. Support while waiting</vt:lpstr>
      <vt:lpstr>PowerPoint Presentation</vt:lpstr>
      <vt:lpstr>Section 2. Mental Health Team</vt:lpstr>
      <vt:lpstr>Section 2. Mental Health Team (continued)</vt:lpstr>
      <vt:lpstr>Section 3. Your care</vt:lpstr>
      <vt:lpstr>Section 3. Your care</vt:lpstr>
      <vt:lpstr>Section 3. Your care (continued)</vt:lpstr>
      <vt:lpstr>Section 4. Medication </vt:lpstr>
      <vt:lpstr>Section 4. Medication </vt:lpstr>
      <vt:lpstr>Section 4. Medication (continued)</vt:lpstr>
      <vt:lpstr>Section 5. Psychological therapies </vt:lpstr>
      <vt:lpstr>Section 5. Psychological therapies (continued) </vt:lpstr>
      <vt:lpstr>Section 6. Crisis care support </vt:lpstr>
      <vt:lpstr>Section 6. Crisis care support </vt:lpstr>
      <vt:lpstr>Section 7. Crisis care access</vt:lpstr>
      <vt:lpstr>Section 7. Crisis care access </vt:lpstr>
      <vt:lpstr>Section 8. Support with other areas of life </vt:lpstr>
      <vt:lpstr>Section 8. Support with other areas of life </vt:lpstr>
      <vt:lpstr>Section 8. Support with other areas of life (continued)</vt:lpstr>
      <vt:lpstr>Section 9. Support in accessing care</vt:lpstr>
      <vt:lpstr>Section 9. Support in accessing care</vt:lpstr>
      <vt:lpstr>PowerPoint Presentation</vt:lpstr>
      <vt:lpstr>Section 10. Respect, dignity and compassion</vt:lpstr>
      <vt:lpstr>PowerPoint Presentation</vt:lpstr>
      <vt:lpstr>Section 11. Overall experience</vt:lpstr>
      <vt:lpstr>Section 12. Feedback</vt:lpstr>
      <vt:lpstr>Section 12. Feedback</vt:lpstr>
      <vt:lpstr>Change over time</vt:lpstr>
      <vt:lpstr>How to interpret change over time in this report</vt:lpstr>
      <vt:lpstr>Assessment Service Group: Adult Mental Health Services</vt:lpstr>
      <vt:lpstr>Section 1. Support while waiting</vt:lpstr>
      <vt:lpstr>Section 2. Mental Health Team</vt:lpstr>
      <vt:lpstr>Section 2. Mental Health Team (continued)</vt:lpstr>
      <vt:lpstr>Section 2. Mental Health Team (continued)</vt:lpstr>
      <vt:lpstr>Section 3. Your care</vt:lpstr>
      <vt:lpstr>Section 3. Your care (continued)</vt:lpstr>
      <vt:lpstr>Section 4. Medication</vt:lpstr>
      <vt:lpstr>Section 5. Psychological Therapies</vt:lpstr>
      <vt:lpstr>Section 6. Crisis care support</vt:lpstr>
      <vt:lpstr>Section 7. Crisis care access</vt:lpstr>
      <vt:lpstr>Section 8. Support with other areas of life</vt:lpstr>
      <vt:lpstr>Section 8. Support with other areas of life (continued)</vt:lpstr>
      <vt:lpstr>Section 9. Support in accessing care</vt:lpstr>
      <vt:lpstr>Section 10. Respect, dignity and compassion</vt:lpstr>
      <vt:lpstr>Section 11. Overall experience</vt:lpstr>
      <vt:lpstr>Section 12. Feedback</vt:lpstr>
      <vt:lpstr>Assessment Service Group: Older People’s Mental Health Services</vt:lpstr>
      <vt:lpstr>Section 1. Support while waiting</vt:lpstr>
      <vt:lpstr>PowerPoint Presentation</vt:lpstr>
      <vt:lpstr>Section 2. Mental Health Team (continued)</vt:lpstr>
      <vt:lpstr>Section 2. Mental Health Team (continued)</vt:lpstr>
      <vt:lpstr>Section 3. Your care</vt:lpstr>
      <vt:lpstr>Section 3. Your care (continued)</vt:lpstr>
      <vt:lpstr>Section 4. Medication</vt:lpstr>
      <vt:lpstr>Section 5. Psychological Therapies</vt:lpstr>
      <vt:lpstr>Section 6. Crisis care support</vt:lpstr>
      <vt:lpstr>Section 7. Crisis care access</vt:lpstr>
      <vt:lpstr>Section 8. Support with other areas of life</vt:lpstr>
      <vt:lpstr>Section 9. Support in accessing care</vt:lpstr>
      <vt:lpstr>Section 10. Respect, dignity and compassion</vt:lpstr>
      <vt:lpstr>PowerPoint Presentation</vt:lpstr>
      <vt:lpstr>Section 12. Feedback</vt:lpstr>
      <vt:lpstr>PowerPoint Presentation</vt:lpstr>
      <vt:lpstr>Assessment Service Group: Adult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Assessment Service Group: Older People’s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Giorgia Dimiccoli</cp:lastModifiedBy>
  <cp:revision>110</cp:revision>
  <dcterms:created xsi:type="dcterms:W3CDTF">2021-03-04T09:52:26Z</dcterms:created>
  <dcterms:modified xsi:type="dcterms:W3CDTF">2026-03-19T12:27:10Z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0x010100480EA4E9A0D10A4B86B174D08978D5EB</vt:lpwstr>
  </property>
  <property fmtid="{D5CDD505-2E9C-101B-9397-08002B2CF9AE}" pid="3" name="MediaServiceImageTags">
    <vt:lpwstr/>
  </property>
</Properties>
</file>